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  <p:sldMasterId id="2147483658" r:id="rId2"/>
  </p:sldMasterIdLst>
  <p:notesMasterIdLst>
    <p:notesMasterId r:id="rId80"/>
  </p:notesMasterIdLst>
  <p:sldIdLst>
    <p:sldId id="257" r:id="rId3"/>
    <p:sldId id="258" r:id="rId4"/>
    <p:sldId id="259" r:id="rId5"/>
    <p:sldId id="283" r:id="rId6"/>
    <p:sldId id="284" r:id="rId7"/>
    <p:sldId id="285" r:id="rId8"/>
    <p:sldId id="291" r:id="rId9"/>
    <p:sldId id="287" r:id="rId10"/>
    <p:sldId id="292" r:id="rId11"/>
    <p:sldId id="293" r:id="rId12"/>
    <p:sldId id="294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51" r:id="rId64"/>
    <p:sldId id="295" r:id="rId65"/>
    <p:sldId id="350" r:id="rId66"/>
    <p:sldId id="354" r:id="rId67"/>
    <p:sldId id="355" r:id="rId68"/>
    <p:sldId id="356" r:id="rId69"/>
    <p:sldId id="357" r:id="rId70"/>
    <p:sldId id="359" r:id="rId71"/>
    <p:sldId id="360" r:id="rId72"/>
    <p:sldId id="361" r:id="rId73"/>
    <p:sldId id="358" r:id="rId74"/>
    <p:sldId id="364" r:id="rId75"/>
    <p:sldId id="365" r:id="rId76"/>
    <p:sldId id="363" r:id="rId77"/>
    <p:sldId id="366" r:id="rId78"/>
    <p:sldId id="282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138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75" autoAdjust="0"/>
  </p:normalViewPr>
  <p:slideViewPr>
    <p:cSldViewPr snapToGrid="0">
      <p:cViewPr varScale="1">
        <p:scale>
          <a:sx n="64" d="100"/>
          <a:sy n="64" d="100"/>
        </p:scale>
        <p:origin x="6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08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15680-8D55-496F-A698-A0A8043A4131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B5F39-AC39-4FA0-95E5-B4CBB41D0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1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research paper,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SETHEAP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Arranges n elements as a heap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INHEAP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Adds a new element to an existing heap; resembles Tree Sort in being bottom to top method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OUTHEAP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Extracts the last element from a heap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SHOWHEAP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Effectively the result of INHEAP followed by OUTHEAP. Essentially the same as the Tournament Sort; which is a top to bottom method, but it uses an improved storage allocation and initialization.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91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Tanuj</a:t>
            </a:r>
            <a:r>
              <a:rPr lang="en-US" dirty="0"/>
              <a:t> Yadav, 25 November 2021, Complexity Analysis of Build Max Heap, https://stackoverflow.com/questions/9755721/how-can-building-a-heap-be-on-time-complexity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09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Tanuj</a:t>
            </a:r>
            <a:r>
              <a:rPr lang="en-US" dirty="0"/>
              <a:t> Yadav, 25 November 2021, Complexity Analysis of Build Max Heap, https://stackoverflow.com/questions/9755721/how-can-building-a-heap-be-on-time-complexity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05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August 2021, Attributes of Heap Sort Algorithm (1-2), https://faq-qa.com/en/Q%26A/page=acba121039cd44fde0bbbc1887a9d268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Ishita Gambhir,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July 2020, Attributes of Heap Sort Algorithm (3), https://discuss.codingblocks.com/t/heap-sort-issue/96524/4</a:t>
            </a: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of Heap Sort Algorithm (4), https://www.tutorialspoint.com/data_structures_algorithms/sorting_algorithms.htm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86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AfterAcademy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25 December 2019, </a:t>
            </a:r>
            <a:r>
              <a:rPr lang="e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of Heap Sort Algorithm (Continued) (5),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https://afteracademy.com/blog/comparison-of-sorting-algorithms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16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99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0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</a:t>
            </a:r>
            <a:r>
              <a:rPr lang="en-US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Maintaining the Heap Property, https://docs.google.com/presentation/d/1ZGiEK5zT_0vbUznwuQEos70I2EKArLgK/edit#slide=id.p8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00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Md. Asif Bin Khaled, Max </a:t>
            </a:r>
            <a:r>
              <a:rPr lang="en-US" dirty="0" err="1"/>
              <a:t>Heapify</a:t>
            </a:r>
            <a:r>
              <a:rPr lang="en-US" dirty="0"/>
              <a:t> Pseudocode, https://docs.google.com/presentation/d/1ZGiEK5zT_0vbUznwuQEos70I2EKArLgK/edit#slide=id.p9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7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</a:t>
            </a:r>
            <a:r>
              <a:rPr lang="en-US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Building a Heap, https://docs.google.com/presentation/d/1ZGiEK5zT_0vbUznwuQEos70I2EKArLgK/edit#slide=id.p18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18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</a:t>
            </a:r>
            <a:r>
              <a:rPr lang="en-US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Building Max Heap Pseudocode, https://docs.google.com/presentation/d/1ZGiEK5zT_0vbUznwuQEos70I2EKArLgK/edit#slide=id.p19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20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</a:t>
            </a:r>
            <a:r>
              <a:rPr lang="en-US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Building Max Heap Pseudocode, https://docs.google.com/presentation/d/1ZGiEK5zT_0vbUznwuQEos70I2EKArLgK/edit#slide=id.p47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5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</a:t>
            </a:r>
            <a:r>
              <a:rPr lang="en-US" sz="12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Heap Sort Pseudocode, https://docs.google.com/presentation/d/1ZGiEK5zT_0vbUznwuQEos70I2EKArLgK/edit#slide=id.p48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76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Md. Asif Bin Khaled, Running Time of Max </a:t>
            </a:r>
            <a:r>
              <a:rPr lang="en-US" dirty="0" err="1"/>
              <a:t>Heapify</a:t>
            </a:r>
            <a:r>
              <a:rPr lang="en-US" dirty="0"/>
              <a:t>, https://docs.google.com/presentation/d/1ZGiEK5zT_0vbUznwuQEos70I2EKArLgK/edit#slide=id.p15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Varun Singla, 10 March 2021, Complexity Analysis of Max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Heapify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, https://youtu.be/8noP3YjjJCM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1B5F39-AC39-4FA0-95E5-B4CBB41D08F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2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1347-3FA5-436C-B502-4985BA3AF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A1770-F544-42EA-BC7A-BD9E379EE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7E2A5-4B9A-429E-9391-FEEAB314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3C816-F300-4F0F-B52C-454E39777ADF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6C01B-7F78-4303-BF48-F94C024A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52493-8F27-4FCF-8B47-3798BD90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3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8153-409D-4F40-BC32-FCA252E3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A3498-CC62-4284-8C62-1F4240C16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5C03D-4D2C-4981-8B41-6D003473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AEF6F-2B2B-44B2-B96D-78EC0C4264CE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C2F3C-F816-4FB7-87A2-5B7110BC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AB903-124B-47C2-8D67-4B1CD7CA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7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7E7D8E-6BB0-45F6-B197-8D930057A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A7E8C-B0C7-4BAA-A0C3-77919B4A4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232F8-4F62-4103-8FE3-FEE901D78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BA8C-8C8E-4CF3-8110-6EE9CB07B886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B2FC3-834D-4C40-B62C-9B4F85C1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43C0-905B-4AA9-A696-1513F363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5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19BECAB-E26E-412B-A445-BF16FB4792D9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3B1228B-872F-413C-94E6-34A44DE521A5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14D87CE-61E2-4E77-96AC-AF66B5F914E1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CC9AF54-CFAD-4524-8673-B17F31145A7D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10892658-7C8E-4B7A-9712-B0D041B0634B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8F07E-DD06-40B6-8B1D-0E44C7B4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69CF7-A4B3-4C05-8204-01593ACD5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64DDE-F9A0-4A0A-A7A4-D55265DD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70B8C-270C-410C-9A9B-A7E354C19D1B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CB434-C5D0-4F20-BCC9-5B816EA7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B811-6203-4536-ACB4-A9A92641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49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3F6115F5-67EF-4959-B354-75E089388DD5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83156A3-E836-45EA-A743-50518F8A072F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2E3D2E1-59CD-424E-94DA-A4519739788D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6F24F37-D23A-4258-BD60-BB212695EF16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0781B-BF3A-456F-BAB7-2CAEC27D7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386A8-8625-4C00-BEB8-DB77E5AD7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1B5DE-4E9E-4EBB-8D26-AECF44B0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CF5F-0575-4300-865D-690212C4BFC5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10FC6-F95D-4AD8-BD18-6A1F59247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3BEE0-CF7B-4480-AA64-17A8AFA01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91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A20C-F958-49D4-B5A4-17742B08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365A6-BAF6-41E6-909E-9547A8BE4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3ED31-1B2A-4675-9E8B-69FECDC09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29EC5-4904-46F0-9E9A-90BF80E7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8C1B6-215E-46DB-BA71-F9071F5F4B9A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4C97A-2440-42B8-8D10-7522F9973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30861-8CB1-4F18-BEF5-D597FC0F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7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395E2-8B56-44F3-89D0-3F40C383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22FEC-FF1E-4F5A-8D6E-8CF3D21D3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721E4-21EC-4E85-8A57-025826DF6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29E51-9402-4FD0-8BCB-1C0E4B43C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1872F-2259-421A-AEE4-1BCBEEE14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EA7A4-8236-4D10-A472-41B75408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0729E-CD5A-4E3F-97F5-47E3F7B245C5}" type="datetime1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301A57-E848-4C24-BF27-C1D16599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4EF19D-EAF0-4E6D-81DC-C4B00BE0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3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A1DB7-42DA-40AF-9B16-75A452FD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B42F6E-C779-4D9D-8DA6-11532015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771E-043A-4854-AB1D-628455ADFBAA}" type="datetime1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1917F-F47E-48B2-9A63-C08758284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C9249-F3EA-4596-8EF6-4991DB46C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7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0EC62E-85DA-4BC4-9A7F-D2F56C18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4FF7F-DECD-4F05-8DF1-E1B181A6C948}" type="datetime1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44A2BE-F406-47C7-8A79-252CE2815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2C658-42FD-402E-9385-E0A4F9327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2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41F7B-4CA7-4FEC-9026-575B350E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3FA8-81C9-46A4-B1EA-8700FDB06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99AF8-9C01-4045-A873-D338CE7AA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9DF2A-FEE1-4DF8-AB63-221C5242E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C9D9-9E39-47A7-A09F-B53BD919C2CE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485B8-8ACF-4588-B1B8-D4CCFA7B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CC71C-1997-44AF-8E76-3F76F2585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0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268-4F39-4BB5-A86E-A7A71B25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19494-C417-4D85-8189-CC9D382950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184A8-7862-4E0E-85E9-51EB68637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E320CC-B0F0-47FE-B93B-EF676DDA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15197-A4F0-483B-9545-C3DCB3BFD3E2}" type="datetime1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E5D91-0865-4FE7-ACD5-DF8FC99FC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Heap Sort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9A458-44B0-47D4-82A0-7671B538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2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0000"/>
                <a:lumOff val="40000"/>
              </a:schemeClr>
            </a:gs>
            <a:gs pos="32000">
              <a:schemeClr val="tx2">
                <a:lumMod val="20000"/>
                <a:lumOff val="80000"/>
              </a:schemeClr>
            </a:gs>
            <a:gs pos="69000">
              <a:schemeClr val="accent1">
                <a:lumMod val="40000"/>
                <a:lumOff val="60000"/>
              </a:schemeClr>
            </a:gs>
            <a:gs pos="9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57F05-C614-4115-8CE5-6D00AA973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99237-C58C-4485-8958-D6F028C71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E454C-5A62-4017-A4AF-00E253A3E6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AC79F-E639-4707-A71E-31BE0CC87E07}" type="datetime1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F442-9237-4C0B-9A4A-CF9757BA2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Heap Sort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DF0B0-1F92-4C69-BB93-9CBEEC37E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84D9B-B16D-4CA5-9F61-C4F96A24D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6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7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0000"/>
                <a:lumOff val="40000"/>
              </a:schemeClr>
            </a:gs>
            <a:gs pos="32000">
              <a:schemeClr val="tx2">
                <a:lumMod val="20000"/>
                <a:lumOff val="80000"/>
              </a:schemeClr>
            </a:gs>
            <a:gs pos="69000">
              <a:schemeClr val="accent1">
                <a:lumMod val="40000"/>
                <a:lumOff val="60000"/>
              </a:schemeClr>
            </a:gs>
            <a:gs pos="9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483AF0FE-9B39-4F25-A1A2-90B6549F5FD2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ZGiEK5zT_0vbUznwuQEos70I2EKArLgK/edit#slide=id.p9" TargetMode="External"/><Relationship Id="rId2" Type="http://schemas.openxmlformats.org/officeDocument/2006/relationships/hyperlink" Target="https://docs.google.com/presentation/d/1ZGiEK5zT_0vbUznwuQEos70I2EKArLgK/edit#slide=id.p8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ocs.google.com/presentation/d/1ZGiEK5zT_0vbUznwuQEos70I2EKArLgK/edit#slide=id.p47" TargetMode="External"/><Relationship Id="rId5" Type="http://schemas.openxmlformats.org/officeDocument/2006/relationships/hyperlink" Target="https://docs.google.com/presentation/d/1ZGiEK5zT_0vbUznwuQEos70I2EKArLgK/edit#slide=id.p19" TargetMode="External"/><Relationship Id="rId4" Type="http://schemas.openxmlformats.org/officeDocument/2006/relationships/hyperlink" Target="https://docs.google.com/presentation/d/1ZGiEK5zT_0vbUznwuQEos70I2EKArLgK/edit#slide=id.p18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ZGiEK5zT_0vbUznwuQEos70I2EKArLgK/edit#slide=id.p15" TargetMode="External"/><Relationship Id="rId2" Type="http://schemas.openxmlformats.org/officeDocument/2006/relationships/hyperlink" Target="https://docs.google.com/presentation/d/1ZGiEK5zT_0vbUznwuQEos70I2EKArLgK/edit#slide=id.p48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faq-qa.com/en/Q%26A/page=acba121039cd44fde0bbbc1887a9d268" TargetMode="External"/><Relationship Id="rId5" Type="http://schemas.openxmlformats.org/officeDocument/2006/relationships/hyperlink" Target="https://stackoverflow.com/questions/9755721/how-can-building-a-heap-be-on-time-complexity" TargetMode="External"/><Relationship Id="rId4" Type="http://schemas.openxmlformats.org/officeDocument/2006/relationships/hyperlink" Target="https://youtu.be/8noP3YjjJCM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ata_structures_algorithms/sorting_algorithms.htm" TargetMode="External"/><Relationship Id="rId2" Type="http://schemas.openxmlformats.org/officeDocument/2006/relationships/hyperlink" Target="https://discuss.codingblocks.com/t/heap-sort-issue/96524/4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algorithm-visualizer.org/brute-force/heapsort" TargetMode="External"/><Relationship Id="rId4" Type="http://schemas.openxmlformats.org/officeDocument/2006/relationships/hyperlink" Target="https://afteracademy.com/blog/comparison-of-sorting-algorithms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276" y="2308447"/>
            <a:ext cx="6938249" cy="1515508"/>
          </a:xfrm>
        </p:spPr>
        <p:txBody>
          <a:bodyPr/>
          <a:lstStyle/>
          <a:p>
            <a:r>
              <a:rPr lang="en-US" sz="3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CSC306</a:t>
            </a:r>
            <a:r>
              <a:rPr lang="en-US" sz="340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CSE211</a:t>
            </a:r>
            <a:br>
              <a:rPr lang="en-US" sz="3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Algorithms</a:t>
            </a:r>
            <a:br>
              <a:rPr lang="en-US" sz="3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Group: 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3276" y="4549553"/>
            <a:ext cx="4925963" cy="120231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Rudrita Rahman (2021059; Section: 1)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Fabiha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Rahman (2031045; Section: 3)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dirty="0" err="1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Fariza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Rahman (2031046; Section: 3)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967704"/>
            <a:ext cx="6962266" cy="744894"/>
          </a:xfrm>
        </p:spPr>
        <p:txBody>
          <a:bodyPr>
            <a:no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Max </a:t>
            </a:r>
            <a:r>
              <a:rPr lang="en-US" sz="36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Heapify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Google Shape;131;p10">
            <a:extLst>
              <a:ext uri="{FF2B5EF4-FFF2-40B4-BE49-F238E27FC236}">
                <a16:creationId xmlns:a16="http://schemas.microsoft.com/office/drawing/2014/main" id="{07C56BF4-D92D-4089-A9A3-CCFA2034594C}"/>
              </a:ext>
            </a:extLst>
          </p:cNvPr>
          <p:cNvSpPr/>
          <p:nvPr/>
        </p:nvSpPr>
        <p:spPr>
          <a:xfrm>
            <a:off x="3703691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oogle Shape;143;p10">
            <a:extLst>
              <a:ext uri="{FF2B5EF4-FFF2-40B4-BE49-F238E27FC236}">
                <a16:creationId xmlns:a16="http://schemas.microsoft.com/office/drawing/2014/main" id="{6D1A319F-0E6E-46A6-93A0-ECF28610E1E5}"/>
              </a:ext>
            </a:extLst>
          </p:cNvPr>
          <p:cNvCxnSpPr>
            <a:cxnSpLocks/>
            <a:stCxn id="9" idx="4"/>
            <a:endCxn id="13" idx="7"/>
          </p:cNvCxnSpPr>
          <p:nvPr/>
        </p:nvCxnSpPr>
        <p:spPr>
          <a:xfrm flipH="1">
            <a:off x="4317813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4" name="Google Shape;153;p10">
            <a:extLst>
              <a:ext uri="{FF2B5EF4-FFF2-40B4-BE49-F238E27FC236}">
                <a16:creationId xmlns:a16="http://schemas.microsoft.com/office/drawing/2014/main" id="{6B78AB08-75C0-4A99-8DC0-B11E82FC425D}"/>
              </a:ext>
            </a:extLst>
          </p:cNvPr>
          <p:cNvSpPr txBox="1"/>
          <p:nvPr/>
        </p:nvSpPr>
        <p:spPr>
          <a:xfrm>
            <a:off x="3769484" y="4971700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" name="Google Shape;131;p10">
            <a:extLst>
              <a:ext uri="{FF2B5EF4-FFF2-40B4-BE49-F238E27FC236}">
                <a16:creationId xmlns:a16="http://schemas.microsoft.com/office/drawing/2014/main" id="{FBAF1D40-35DC-4FE8-B970-7F3F9A9DD564}"/>
              </a:ext>
            </a:extLst>
          </p:cNvPr>
          <p:cNvSpPr/>
          <p:nvPr/>
        </p:nvSpPr>
        <p:spPr>
          <a:xfrm>
            <a:off x="5308668" y="532103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14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" name="Google Shape;134;p10">
            <a:extLst>
              <a:ext uri="{FF2B5EF4-FFF2-40B4-BE49-F238E27FC236}">
                <a16:creationId xmlns:a16="http://schemas.microsoft.com/office/drawing/2014/main" id="{6D039254-6C42-436C-BCC0-36B71E22ACBC}"/>
              </a:ext>
            </a:extLst>
          </p:cNvPr>
          <p:cNvSpPr/>
          <p:nvPr/>
        </p:nvSpPr>
        <p:spPr>
          <a:xfrm>
            <a:off x="6267201" y="535489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5" name="Google Shape;134;p10">
            <a:extLst>
              <a:ext uri="{FF2B5EF4-FFF2-40B4-BE49-F238E27FC236}">
                <a16:creationId xmlns:a16="http://schemas.microsoft.com/office/drawing/2014/main" id="{A6509CFE-6E86-4519-B25C-580C7CD66DF1}"/>
              </a:ext>
            </a:extLst>
          </p:cNvPr>
          <p:cNvSpPr/>
          <p:nvPr/>
        </p:nvSpPr>
        <p:spPr>
          <a:xfrm>
            <a:off x="7813822" y="5304100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6" name="Google Shape;134;p10">
            <a:extLst>
              <a:ext uri="{FF2B5EF4-FFF2-40B4-BE49-F238E27FC236}">
                <a16:creationId xmlns:a16="http://schemas.microsoft.com/office/drawing/2014/main" id="{4A11285C-FBF9-4214-B8B1-D8D49EEB1818}"/>
              </a:ext>
            </a:extLst>
          </p:cNvPr>
          <p:cNvSpPr/>
          <p:nvPr/>
        </p:nvSpPr>
        <p:spPr>
          <a:xfrm>
            <a:off x="8947882" y="529828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58" name="Google Shape;142;p10">
            <a:extLst>
              <a:ext uri="{FF2B5EF4-FFF2-40B4-BE49-F238E27FC236}">
                <a16:creationId xmlns:a16="http://schemas.microsoft.com/office/drawing/2014/main" id="{449EC78A-9AB8-4D29-B7F3-609CE69754B4}"/>
              </a:ext>
            </a:extLst>
          </p:cNvPr>
          <p:cNvCxnSpPr>
            <a:cxnSpLocks/>
          </p:cNvCxnSpPr>
          <p:nvPr/>
        </p:nvCxnSpPr>
        <p:spPr>
          <a:xfrm>
            <a:off x="491963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oogle Shape;143;p10">
            <a:extLst>
              <a:ext uri="{FF2B5EF4-FFF2-40B4-BE49-F238E27FC236}">
                <a16:creationId xmlns:a16="http://schemas.microsoft.com/office/drawing/2014/main" id="{B9F2A1D3-B5BC-4030-ADFA-B274E29D9948}"/>
              </a:ext>
            </a:extLst>
          </p:cNvPr>
          <p:cNvCxnSpPr>
            <a:cxnSpLocks/>
          </p:cNvCxnSpPr>
          <p:nvPr/>
        </p:nvCxnSpPr>
        <p:spPr>
          <a:xfrm flipH="1">
            <a:off x="6799630" y="4839589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oogle Shape;142;p10">
            <a:extLst>
              <a:ext uri="{FF2B5EF4-FFF2-40B4-BE49-F238E27FC236}">
                <a16:creationId xmlns:a16="http://schemas.microsoft.com/office/drawing/2014/main" id="{5E337E6B-D120-4FE4-B285-C6B90918A5D3}"/>
              </a:ext>
            </a:extLst>
          </p:cNvPr>
          <p:cNvCxnSpPr>
            <a:cxnSpLocks/>
          </p:cNvCxnSpPr>
          <p:nvPr/>
        </p:nvCxnSpPr>
        <p:spPr>
          <a:xfrm>
            <a:off x="7398399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oogle Shape;143;p10">
            <a:extLst>
              <a:ext uri="{FF2B5EF4-FFF2-40B4-BE49-F238E27FC236}">
                <a16:creationId xmlns:a16="http://schemas.microsoft.com/office/drawing/2014/main" id="{9ED1876A-8B28-46FF-B735-504DC79FF7A0}"/>
              </a:ext>
            </a:extLst>
          </p:cNvPr>
          <p:cNvCxnSpPr>
            <a:cxnSpLocks/>
          </p:cNvCxnSpPr>
          <p:nvPr/>
        </p:nvCxnSpPr>
        <p:spPr>
          <a:xfrm flipH="1">
            <a:off x="9534419" y="4814188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Google Shape;153;p10">
            <a:extLst>
              <a:ext uri="{FF2B5EF4-FFF2-40B4-BE49-F238E27FC236}">
                <a16:creationId xmlns:a16="http://schemas.microsoft.com/office/drawing/2014/main" id="{4561BDAB-A507-47CE-B24C-D83897257D4D}"/>
              </a:ext>
            </a:extLst>
          </p:cNvPr>
          <p:cNvSpPr txBox="1"/>
          <p:nvPr/>
        </p:nvSpPr>
        <p:spPr>
          <a:xfrm>
            <a:off x="5427773" y="493678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1" name="Google Shape;153;p10">
            <a:extLst>
              <a:ext uri="{FF2B5EF4-FFF2-40B4-BE49-F238E27FC236}">
                <a16:creationId xmlns:a16="http://schemas.microsoft.com/office/drawing/2014/main" id="{FCEB8495-C763-4388-A2A1-06D550B539A2}"/>
              </a:ext>
            </a:extLst>
          </p:cNvPr>
          <p:cNvSpPr txBox="1"/>
          <p:nvPr/>
        </p:nvSpPr>
        <p:spPr>
          <a:xfrm>
            <a:off x="6358516" y="493678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2" name="Google Shape;153;p10">
            <a:extLst>
              <a:ext uri="{FF2B5EF4-FFF2-40B4-BE49-F238E27FC236}">
                <a16:creationId xmlns:a16="http://schemas.microsoft.com/office/drawing/2014/main" id="{F17103FC-C0E2-43F5-A414-DAE9C8D6AFF3}"/>
              </a:ext>
            </a:extLst>
          </p:cNvPr>
          <p:cNvSpPr txBox="1"/>
          <p:nvPr/>
        </p:nvSpPr>
        <p:spPr>
          <a:xfrm>
            <a:off x="7864992" y="491039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3" name="Google Shape;153;p10">
            <a:extLst>
              <a:ext uri="{FF2B5EF4-FFF2-40B4-BE49-F238E27FC236}">
                <a16:creationId xmlns:a16="http://schemas.microsoft.com/office/drawing/2014/main" id="{B387A392-95A7-41C0-9CBD-C2F08BED4596}"/>
              </a:ext>
            </a:extLst>
          </p:cNvPr>
          <p:cNvSpPr txBox="1"/>
          <p:nvPr/>
        </p:nvSpPr>
        <p:spPr>
          <a:xfrm>
            <a:off x="8947151" y="4890035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14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C9D9B7-65CB-46CB-9510-C6C361050B18}"/>
              </a:ext>
            </a:extLst>
          </p:cNvPr>
          <p:cNvSpPr txBox="1"/>
          <p:nvPr/>
        </p:nvSpPr>
        <p:spPr>
          <a:xfrm>
            <a:off x="8901285" y="6254343"/>
            <a:ext cx="262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nodes: 14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AB42CB-1870-4813-AB39-8002AA768E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D212693-D92E-4450-B22F-F961793BB55F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040E3-CA02-4077-924A-5485C262A2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6E57A-2690-4178-B086-215B72BF72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41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967704"/>
            <a:ext cx="6962266" cy="744894"/>
          </a:xfrm>
        </p:spPr>
        <p:txBody>
          <a:bodyPr>
            <a:no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Max </a:t>
            </a:r>
            <a:r>
              <a:rPr lang="en-US" sz="36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Heapify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Google Shape;131;p10">
            <a:extLst>
              <a:ext uri="{FF2B5EF4-FFF2-40B4-BE49-F238E27FC236}">
                <a16:creationId xmlns:a16="http://schemas.microsoft.com/office/drawing/2014/main" id="{07C56BF4-D92D-4089-A9A3-CCFA2034594C}"/>
              </a:ext>
            </a:extLst>
          </p:cNvPr>
          <p:cNvSpPr/>
          <p:nvPr/>
        </p:nvSpPr>
        <p:spPr>
          <a:xfrm>
            <a:off x="3703691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oogle Shape;143;p10">
            <a:extLst>
              <a:ext uri="{FF2B5EF4-FFF2-40B4-BE49-F238E27FC236}">
                <a16:creationId xmlns:a16="http://schemas.microsoft.com/office/drawing/2014/main" id="{6D1A319F-0E6E-46A6-93A0-ECF28610E1E5}"/>
              </a:ext>
            </a:extLst>
          </p:cNvPr>
          <p:cNvCxnSpPr>
            <a:cxnSpLocks/>
            <a:stCxn id="9" idx="4"/>
            <a:endCxn id="13" idx="7"/>
          </p:cNvCxnSpPr>
          <p:nvPr/>
        </p:nvCxnSpPr>
        <p:spPr>
          <a:xfrm flipH="1">
            <a:off x="4317813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4" name="Google Shape;153;p10">
            <a:extLst>
              <a:ext uri="{FF2B5EF4-FFF2-40B4-BE49-F238E27FC236}">
                <a16:creationId xmlns:a16="http://schemas.microsoft.com/office/drawing/2014/main" id="{6B78AB08-75C0-4A99-8DC0-B11E82FC425D}"/>
              </a:ext>
            </a:extLst>
          </p:cNvPr>
          <p:cNvSpPr txBox="1"/>
          <p:nvPr/>
        </p:nvSpPr>
        <p:spPr>
          <a:xfrm>
            <a:off x="3769484" y="4971700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" name="Google Shape;131;p10">
            <a:extLst>
              <a:ext uri="{FF2B5EF4-FFF2-40B4-BE49-F238E27FC236}">
                <a16:creationId xmlns:a16="http://schemas.microsoft.com/office/drawing/2014/main" id="{FBAF1D40-35DC-4FE8-B970-7F3F9A9DD564}"/>
              </a:ext>
            </a:extLst>
          </p:cNvPr>
          <p:cNvSpPr/>
          <p:nvPr/>
        </p:nvSpPr>
        <p:spPr>
          <a:xfrm>
            <a:off x="5308668" y="532103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14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" name="Google Shape;134;p10">
            <a:extLst>
              <a:ext uri="{FF2B5EF4-FFF2-40B4-BE49-F238E27FC236}">
                <a16:creationId xmlns:a16="http://schemas.microsoft.com/office/drawing/2014/main" id="{6D039254-6C42-436C-BCC0-36B71E22ACBC}"/>
              </a:ext>
            </a:extLst>
          </p:cNvPr>
          <p:cNvSpPr/>
          <p:nvPr/>
        </p:nvSpPr>
        <p:spPr>
          <a:xfrm>
            <a:off x="6267201" y="535489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5" name="Google Shape;134;p10">
            <a:extLst>
              <a:ext uri="{FF2B5EF4-FFF2-40B4-BE49-F238E27FC236}">
                <a16:creationId xmlns:a16="http://schemas.microsoft.com/office/drawing/2014/main" id="{A6509CFE-6E86-4519-B25C-580C7CD66DF1}"/>
              </a:ext>
            </a:extLst>
          </p:cNvPr>
          <p:cNvSpPr/>
          <p:nvPr/>
        </p:nvSpPr>
        <p:spPr>
          <a:xfrm>
            <a:off x="7813822" y="530410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6" name="Google Shape;134;p10">
            <a:extLst>
              <a:ext uri="{FF2B5EF4-FFF2-40B4-BE49-F238E27FC236}">
                <a16:creationId xmlns:a16="http://schemas.microsoft.com/office/drawing/2014/main" id="{4A11285C-FBF9-4214-B8B1-D8D49EEB1818}"/>
              </a:ext>
            </a:extLst>
          </p:cNvPr>
          <p:cNvSpPr/>
          <p:nvPr/>
        </p:nvSpPr>
        <p:spPr>
          <a:xfrm>
            <a:off x="8947882" y="529828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58" name="Google Shape;142;p10">
            <a:extLst>
              <a:ext uri="{FF2B5EF4-FFF2-40B4-BE49-F238E27FC236}">
                <a16:creationId xmlns:a16="http://schemas.microsoft.com/office/drawing/2014/main" id="{449EC78A-9AB8-4D29-B7F3-609CE69754B4}"/>
              </a:ext>
            </a:extLst>
          </p:cNvPr>
          <p:cNvCxnSpPr>
            <a:cxnSpLocks/>
          </p:cNvCxnSpPr>
          <p:nvPr/>
        </p:nvCxnSpPr>
        <p:spPr>
          <a:xfrm>
            <a:off x="491963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oogle Shape;143;p10">
            <a:extLst>
              <a:ext uri="{FF2B5EF4-FFF2-40B4-BE49-F238E27FC236}">
                <a16:creationId xmlns:a16="http://schemas.microsoft.com/office/drawing/2014/main" id="{B9F2A1D3-B5BC-4030-ADFA-B274E29D9948}"/>
              </a:ext>
            </a:extLst>
          </p:cNvPr>
          <p:cNvCxnSpPr>
            <a:cxnSpLocks/>
          </p:cNvCxnSpPr>
          <p:nvPr/>
        </p:nvCxnSpPr>
        <p:spPr>
          <a:xfrm flipH="1">
            <a:off x="6799630" y="4839589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oogle Shape;142;p10">
            <a:extLst>
              <a:ext uri="{FF2B5EF4-FFF2-40B4-BE49-F238E27FC236}">
                <a16:creationId xmlns:a16="http://schemas.microsoft.com/office/drawing/2014/main" id="{5E337E6B-D120-4FE4-B285-C6B90918A5D3}"/>
              </a:ext>
            </a:extLst>
          </p:cNvPr>
          <p:cNvCxnSpPr>
            <a:cxnSpLocks/>
          </p:cNvCxnSpPr>
          <p:nvPr/>
        </p:nvCxnSpPr>
        <p:spPr>
          <a:xfrm>
            <a:off x="7398399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oogle Shape;143;p10">
            <a:extLst>
              <a:ext uri="{FF2B5EF4-FFF2-40B4-BE49-F238E27FC236}">
                <a16:creationId xmlns:a16="http://schemas.microsoft.com/office/drawing/2014/main" id="{9ED1876A-8B28-46FF-B735-504DC79FF7A0}"/>
              </a:ext>
            </a:extLst>
          </p:cNvPr>
          <p:cNvCxnSpPr>
            <a:cxnSpLocks/>
          </p:cNvCxnSpPr>
          <p:nvPr/>
        </p:nvCxnSpPr>
        <p:spPr>
          <a:xfrm flipH="1">
            <a:off x="9534419" y="4814188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Google Shape;153;p10">
            <a:extLst>
              <a:ext uri="{FF2B5EF4-FFF2-40B4-BE49-F238E27FC236}">
                <a16:creationId xmlns:a16="http://schemas.microsoft.com/office/drawing/2014/main" id="{4561BDAB-A507-47CE-B24C-D83897257D4D}"/>
              </a:ext>
            </a:extLst>
          </p:cNvPr>
          <p:cNvSpPr txBox="1"/>
          <p:nvPr/>
        </p:nvSpPr>
        <p:spPr>
          <a:xfrm>
            <a:off x="5427773" y="493678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1" name="Google Shape;153;p10">
            <a:extLst>
              <a:ext uri="{FF2B5EF4-FFF2-40B4-BE49-F238E27FC236}">
                <a16:creationId xmlns:a16="http://schemas.microsoft.com/office/drawing/2014/main" id="{FCEB8495-C763-4388-A2A1-06D550B539A2}"/>
              </a:ext>
            </a:extLst>
          </p:cNvPr>
          <p:cNvSpPr txBox="1"/>
          <p:nvPr/>
        </p:nvSpPr>
        <p:spPr>
          <a:xfrm>
            <a:off x="6358516" y="493678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2" name="Google Shape;153;p10">
            <a:extLst>
              <a:ext uri="{FF2B5EF4-FFF2-40B4-BE49-F238E27FC236}">
                <a16:creationId xmlns:a16="http://schemas.microsoft.com/office/drawing/2014/main" id="{F17103FC-C0E2-43F5-A414-DAE9C8D6AFF3}"/>
              </a:ext>
            </a:extLst>
          </p:cNvPr>
          <p:cNvSpPr txBox="1"/>
          <p:nvPr/>
        </p:nvSpPr>
        <p:spPr>
          <a:xfrm>
            <a:off x="7864992" y="491039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3" name="Google Shape;153;p10">
            <a:extLst>
              <a:ext uri="{FF2B5EF4-FFF2-40B4-BE49-F238E27FC236}">
                <a16:creationId xmlns:a16="http://schemas.microsoft.com/office/drawing/2014/main" id="{B387A392-95A7-41C0-9CBD-C2F08BED4596}"/>
              </a:ext>
            </a:extLst>
          </p:cNvPr>
          <p:cNvSpPr txBox="1"/>
          <p:nvPr/>
        </p:nvSpPr>
        <p:spPr>
          <a:xfrm>
            <a:off x="8947151" y="4890035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14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D23326-37F3-4D59-93BE-9A7EB2E7F238}"/>
              </a:ext>
            </a:extLst>
          </p:cNvPr>
          <p:cNvSpPr txBox="1"/>
          <p:nvPr/>
        </p:nvSpPr>
        <p:spPr>
          <a:xfrm>
            <a:off x="8901285" y="6254343"/>
            <a:ext cx="262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nodes: 14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6EB1D-EB03-4781-8903-F4FEE388E9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ED8DD6-A10E-4688-95E1-617D004D18B9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C359E-0694-4C18-AAED-1762FCFC2A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2D748-12DF-4E4A-A1FF-F84ABF7942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8314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8255588" cy="610863"/>
          </a:xfrm>
        </p:spPr>
        <p:txBody>
          <a:bodyPr>
            <a:norm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 Heap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4102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5FD63-B38B-4C5A-86C5-623783AFBECE}"/>
              </a:ext>
            </a:extLst>
          </p:cNvPr>
          <p:cNvSpPr txBox="1"/>
          <p:nvPr/>
        </p:nvSpPr>
        <p:spPr>
          <a:xfrm>
            <a:off x="916121" y="2081727"/>
            <a:ext cx="99042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use the procedure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max_heapify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bottom-up manner to convert an array A[1...n] where n =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A.length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into a max-heap. 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elements in the subarray A[(⌊n/2⌋ + 1...n] are all leaves of the tree, and so each is a 1-element heap to begin with. 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procedure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build_maxHeap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goes through the remaining nodes of the tree and runs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max_heapify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each one.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1B150-A42E-448A-A9CF-3AE9007E1FD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98B028D-677E-47B7-902B-AC940AB50B9F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86353-A648-4D72-9601-32D6C9B2719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9BD30-B128-43EA-9220-B0561BE3A17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099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26068"/>
            <a:ext cx="6962266" cy="586530"/>
          </a:xfrm>
        </p:spPr>
        <p:txBody>
          <a:bodyPr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Max Heap Pseudocode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13661-9196-4F43-9159-865B67331101}"/>
              </a:ext>
            </a:extLst>
          </p:cNvPr>
          <p:cNvSpPr txBox="1"/>
          <p:nvPr/>
        </p:nvSpPr>
        <p:spPr>
          <a:xfrm>
            <a:off x="964023" y="2205937"/>
            <a:ext cx="609600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build_maxHeap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n):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A.heap_size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n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⌊n/2⌋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max_heapify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n,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DFCA76-A3E3-4615-BAAD-8FC4B899D3E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C77B84-5C5F-43D1-8CF4-E767953F70B3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EA784-36D1-40F6-96F0-CD1216F58C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2648E-BB3F-4426-B913-870958B235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80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16D3B5-C67F-4783-9F7F-BCCDDD870E60}"/>
                  </a:ext>
                </a:extLst>
              </p:cNvPr>
              <p:cNvSpPr txBox="1"/>
              <p:nvPr/>
            </p:nvSpPr>
            <p:spPr>
              <a:xfrm>
                <a:off x="5040886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F16D3B5-C67F-4783-9F7F-BCCDDD87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886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A4506-6B12-4429-BAB6-F97694FAF63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38409AB-43FD-411B-9EFC-70CA1E3EE976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E009F-D715-4EA8-9210-AFBAABD790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59EAE-FD74-4639-A17A-393E794E6E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8155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FF39F6-D0C2-4B38-8C4C-EC5E2518FC7F}"/>
                  </a:ext>
                </a:extLst>
              </p:cNvPr>
              <p:cNvSpPr txBox="1"/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AFF39F6-D0C2-4B38-8C4C-EC5E2518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6D21EA-456F-49C3-BA0F-CD5A1F25B7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5B33A6-3BE7-48EE-A7BC-4ACA21C681A6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7DAE9-4600-4540-9582-D8A42A44F3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15096-768E-4BBF-A4D2-E86D579D46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536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4D81B-A4F1-45E1-B181-C2F267C32A59}"/>
                  </a:ext>
                </a:extLst>
              </p:cNvPr>
              <p:cNvSpPr txBox="1"/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D4D81B-A4F1-45E1-B181-C2F267C32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950BD-83F4-482B-B0DA-6FE5C80A96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6C92683-769B-43F9-BC0B-4510A41C8972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3978-E36F-447A-B427-AFCD41F138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45EB4-756E-43DC-B36C-E0D9103BF6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21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043553-2229-4575-B9F5-D281E0EB32E1}"/>
                  </a:ext>
                </a:extLst>
              </p:cNvPr>
              <p:cNvSpPr txBox="1"/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043553-2229-4575-B9F5-D281E0EB3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1729B-3DC2-492F-9184-B999757B74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5A1BEE-04E1-4BCC-ADC4-94B53CDA2514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E1A32-A13A-48E9-9697-FE3F6DB64B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0E54F-F432-4B3F-9F9F-38E8BEC8AA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034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C7574C-6BD2-4909-8D7E-4430EED2E564}"/>
                  </a:ext>
                </a:extLst>
              </p:cNvPr>
              <p:cNvSpPr txBox="1"/>
              <p:nvPr/>
            </p:nvSpPr>
            <p:spPr>
              <a:xfrm>
                <a:off x="5040886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C7574C-6BD2-4909-8D7E-4430EED2E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886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DE792-86B3-45A2-84DF-7F77A5800C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EED57E7-655A-4BC4-925D-34DF1A86420E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D5E44-40E4-4E56-9CC4-37BEB31746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2D7D5-3357-4894-89A8-E25CDDBC9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831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5D5EF7-F05E-4DFC-8509-4D513AD77ABA}"/>
                  </a:ext>
                </a:extLst>
              </p:cNvPr>
              <p:cNvSpPr txBox="1"/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5D5EF7-F05E-4DFC-8509-4D513AD77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C85C6-856A-4A37-A164-6352C21FA9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3DE1F3-7249-43E6-8029-6742078D91DE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C324A3-1A0E-4C38-B25B-82E32333A3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1FD5B-39DD-4CDB-9C5D-CF94C55A6D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309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6477735" cy="610863"/>
          </a:xfrm>
        </p:spPr>
        <p:txBody>
          <a:bodyPr>
            <a:norm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 Sort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000544"/>
            <a:ext cx="10359758" cy="4328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 Sort was invented by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W. J. Williams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sorting algorithm can be thought of as an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selection sort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classic sorting in-place algorithm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can be considered as a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Tournament Sort and Tree Sort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As it is a comparison-based sorting algorithm so that it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best used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sorting a huge list of elements and find minimum and maximum element easily.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complex part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 sort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correctness. The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paradigm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this algorithm is 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Brute Force algorithm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 sort algorithm can be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divided into two parts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In the fist step need to built a heap out of the data.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And then in the second step, a sorted array is created by repeatedly extracting the maximum element from the heap (the root of the heap) and inserting it into the array.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EB686-A1AC-48FD-BD94-A0DC999A7B5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ED8EF0B-F110-491A-B6AA-98FBE39000D2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8F64E-4627-436B-8F16-8C26B7F0C0C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83821-C4EF-4B86-9E26-59F60C28360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4DF6D2-293B-4C35-8236-8867030E36B2}"/>
                  </a:ext>
                </a:extLst>
              </p:cNvPr>
              <p:cNvSpPr txBox="1"/>
              <p:nvPr/>
            </p:nvSpPr>
            <p:spPr>
              <a:xfrm>
                <a:off x="5040886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4DF6D2-293B-4C35-8236-8867030E3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886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68472-F88B-4CF3-8323-4FF535FD5A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360C52D-8F41-4EFC-A487-5902BFD624AA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223AB-3421-4B3E-9CE0-3136C9A616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C1B23-C577-4704-89FF-5CD0FFD506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238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D837E-DBE2-4D3B-93AA-6350B2F30002}"/>
                  </a:ext>
                </a:extLst>
              </p:cNvPr>
              <p:cNvSpPr txBox="1"/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AD837E-DBE2-4D3B-93AA-6350B2F30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41485-4BAF-4EA0-88B2-707EA9335D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3ABD0A9-BBC2-4995-A073-1A56695C7B76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CC5F2-BE09-4080-ABF9-24DA277B47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CFAF5-C3DC-4180-AAC3-6ADBF64FB9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8297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B401FB-12E0-46DF-AFA8-DC2190CA30C2}"/>
                  </a:ext>
                </a:extLst>
              </p:cNvPr>
              <p:cNvSpPr txBox="1"/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B401FB-12E0-46DF-AFA8-DC2190CA3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18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0BA17-4BDF-44C6-BED4-759155EC85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27A6C57-3F9C-4EA5-A0AE-68AE17A534F7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B1A10-ECC1-4CB0-A1AD-6E7A441BDB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E8B6-6707-45FD-8A98-3C427557C5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958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53798C-3B7A-4933-A9A7-FA795EFF6C82}"/>
                  </a:ext>
                </a:extLst>
              </p:cNvPr>
              <p:cNvSpPr txBox="1"/>
              <p:nvPr/>
            </p:nvSpPr>
            <p:spPr>
              <a:xfrm>
                <a:off x="5040993" y="6026483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53798C-3B7A-4933-A9A7-FA795EFF6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93" y="6026483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671F20-8190-418C-B6E6-EBD0AC784FC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34D15B2-7E7F-483D-A7A0-E175E4CA803B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D798F-04A0-4A67-96AE-6C10B99441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C9138-6AB3-4D66-9CE2-B3925DA3F8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2201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Build Max Heap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53EE45-B04C-4E64-8C85-C9003961B493}"/>
                  </a:ext>
                </a:extLst>
              </p:cNvPr>
              <p:cNvSpPr txBox="1"/>
              <p:nvPr/>
            </p:nvSpPr>
            <p:spPr>
              <a:xfrm>
                <a:off x="5040993" y="6035182"/>
                <a:ext cx="6988629" cy="642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No. of nodes: 9	No. of leaf nodes: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53EE45-B04C-4E64-8C85-C9003961B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993" y="6035182"/>
                <a:ext cx="6988629" cy="642355"/>
              </a:xfrm>
              <a:prstGeom prst="rect">
                <a:avLst/>
              </a:prstGeom>
              <a:blipFill>
                <a:blip r:embed="rId2"/>
                <a:stretch>
                  <a:fillRect l="-1396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B1663-80BC-4C07-93CD-42011A4FC9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5091C1-A169-4A20-9F96-9245BECE0AC7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F8587-0B2A-4F5D-9AD4-43F7DD6870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BF9B56-4DCC-4017-99B3-9A61493147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5672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8255588" cy="610863"/>
          </a:xfrm>
        </p:spPr>
        <p:txBody>
          <a:bodyPr>
            <a:norm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 Sort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4102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5FD63-B38B-4C5A-86C5-623783AFBECE}"/>
              </a:ext>
            </a:extLst>
          </p:cNvPr>
          <p:cNvSpPr txBox="1"/>
          <p:nvPr/>
        </p:nvSpPr>
        <p:spPr>
          <a:xfrm>
            <a:off x="916120" y="1951095"/>
            <a:ext cx="103597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first by using </a:t>
            </a:r>
            <a:r>
              <a:rPr lang="en-US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build_maxheap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build a max-heap on the input array A[1...n], where n = </a:t>
            </a:r>
            <a:r>
              <a:rPr lang="en-US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A.length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root A[1], the maximum element of the array (A) is stored. To put it into its correct final position have to exchange it with A[n]. 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let’s remove node n from the heap. Decrement </a:t>
            </a:r>
            <a:r>
              <a:rPr lang="en-US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A.heap_size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remove element. The children of the root remain max-heaps, but the new root element might violate the max-heap property. 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fix the max-heap property do </a:t>
            </a:r>
            <a:r>
              <a:rPr lang="en-US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Max_Heapify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1), which leaves a max-heap in A[1...n-1]. </a:t>
            </a:r>
          </a:p>
          <a:p>
            <a:pPr marL="457200" lvl="0" indent="-457200" algn="just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heapsort algorithm then repeats this process for the max-heap of size n-1 down to a heap of size 2.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SzPts val="1800"/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AE1F9-AD33-4D71-9CA3-44A122F4642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973440B-C3E1-4052-A65B-8393BC3C63A3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899BE-8DE2-4839-9D05-AA188C241D7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0EA3C-D9E5-4348-A18F-11558BA2BC5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349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26068"/>
            <a:ext cx="6962266" cy="586530"/>
          </a:xfrm>
        </p:spPr>
        <p:txBody>
          <a:bodyPr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 Sort Pseudocode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13661-9196-4F43-9159-865B67331101}"/>
              </a:ext>
            </a:extLst>
          </p:cNvPr>
          <p:cNvSpPr txBox="1"/>
          <p:nvPr/>
        </p:nvSpPr>
        <p:spPr>
          <a:xfrm>
            <a:off x="964023" y="2205937"/>
            <a:ext cx="6096000" cy="3267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heap_sort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n):</a:t>
            </a: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build_maxHeap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n)</a:t>
            </a:r>
          </a:p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downto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</a:p>
          <a:p>
            <a:pPr marL="45720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exchange A[1] with A[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45720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A.heap_size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A.heap_size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- 1</a:t>
            </a:r>
          </a:p>
          <a:p>
            <a:pPr marL="45720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max_heapify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(A,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1)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B5D37-2183-4D55-AC94-E4633377B2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4765698-2315-420F-B939-24F84983CC3E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1CEED-D461-467F-8020-24DEFF36BE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ED2A4-1973-4E75-BAAA-C6C51E30C5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1610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31287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EB324-ED01-4949-80E5-03F960E0848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E08A6E-420D-4D0A-A19A-5E63D22ED23B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15856-97E1-4A6C-B37B-26278506E4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866C2-91B2-4665-BA19-A58EBAA36B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4849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35711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2E282-A826-4E5D-AA20-961FC491935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14D288A-56DB-450C-A456-869FD9FAD49F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406A4-11FE-42D6-8B8F-D80AF8F1EC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ABDEF-83FF-4874-AACD-09F33261904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708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80251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2691A-2A4B-4D4B-86DA-63B9D5827FF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35E036-04D8-4BD4-BFEB-AA325F21A511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49E19-1BE5-452D-8E4E-5059820B97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1C6A3-2921-487E-8FD5-2050EF166F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381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iagram&#10;&#10;Description automatically generated">
            <a:extLst>
              <a:ext uri="{FF2B5EF4-FFF2-40B4-BE49-F238E27FC236}">
                <a16:creationId xmlns:a16="http://schemas.microsoft.com/office/drawing/2014/main" id="{2F4C450D-9C93-4DC7-87D3-5AEC53675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0400" y="2419251"/>
            <a:ext cx="4217577" cy="290774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096244" cy="848137"/>
          </a:xfrm>
        </p:spPr>
        <p:txBody>
          <a:bodyPr anchor="b">
            <a:no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Heap Data Structure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2"/>
            <a:ext cx="5634568" cy="4263837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 based data structure; nearly complete binary tree (left to right)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level of the tree need to remain filled, however, exceptional for the last level; no order break; elements must fill left to right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array A that represents a heap is an object with two attributes: </a:t>
            </a:r>
          </a:p>
          <a:p>
            <a:pPr marL="576263" indent="-228600" algn="just">
              <a:buFont typeface="+mj-lt"/>
              <a:buAutoNum type="alphaL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A.length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(as usual) gives the number of elements in the array;</a:t>
            </a:r>
          </a:p>
          <a:p>
            <a:pPr marL="576263" indent="-228600" algn="just">
              <a:buFont typeface="+mj-lt"/>
              <a:buAutoNum type="alphaL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A.heap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-size, which represents how many elements in the heap are stored within array A.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1B6A8-45AC-4806-B3AB-CB0CD183790D}"/>
              </a:ext>
            </a:extLst>
          </p:cNvPr>
          <p:cNvSpPr txBox="1"/>
          <p:nvPr/>
        </p:nvSpPr>
        <p:spPr>
          <a:xfrm>
            <a:off x="10899228" y="4285299"/>
            <a:ext cx="111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Nearly filled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729728-200A-4B80-9C5C-DE50DE5AF65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53C9D71-193B-48CF-B7F4-3984C58C0C50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D867B-9941-43DB-BAF1-CC569A5A3C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2BACD-5D6C-4B4C-92DE-EC99848886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48" y="3867035"/>
            <a:ext cx="1170777" cy="38218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6DE584-3A53-4CC1-A69D-7A5FD84CB0CF}"/>
              </a:ext>
            </a:extLst>
          </p:cNvPr>
          <p:cNvSpPr txBox="1"/>
          <p:nvPr/>
        </p:nvSpPr>
        <p:spPr>
          <a:xfrm>
            <a:off x="5425373" y="2151921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1E429-D03D-46A7-83A2-4D1FEEF734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5C93D99-4257-44F1-B4C0-440CD4336495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CB858-E9CD-40D4-9EFB-8F15460EA8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2CCD9AD-F155-43B5-987D-F1CC81C1F5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070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064147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35A370B8-DAAE-4352-B56C-199D4BA53E4D}"/>
              </a:ext>
            </a:extLst>
          </p:cNvPr>
          <p:cNvSpPr txBox="1"/>
          <p:nvPr/>
        </p:nvSpPr>
        <p:spPr>
          <a:xfrm>
            <a:off x="2833528" y="3267167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DBFE9-5C24-4E30-B43A-C13BD82B661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F75D90-8D92-4A30-8292-D067DFB463DB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6A9E6-F136-4D18-92CD-E26E41776D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F6840-1B7E-4E80-A24A-2C689C42D0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5512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38002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97CE2651-6523-48F5-BE96-44D7FDA178BE}"/>
              </a:ext>
            </a:extLst>
          </p:cNvPr>
          <p:cNvSpPr txBox="1"/>
          <p:nvPr/>
        </p:nvSpPr>
        <p:spPr>
          <a:xfrm>
            <a:off x="1427335" y="4304890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E4FA9-AFCB-4AEB-AFCC-BF3A65638F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C57163-B395-4473-99EB-47A9BB4784B6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3FF56-EC29-438E-A10D-B85BB5C75B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CA59-550B-48DF-AD29-114B21CE57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9002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9385-1BAC-4588-AFF9-A23BBC6938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B827A16-CE58-4BEB-A537-F13952D2AA19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52A00-85A0-4849-8380-F6BD9FFA58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74DB4-2EA0-4068-8885-F67C4A421C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3091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35580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51238" cy="382184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952908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27BCD-5C2D-4C90-97EE-4A7D2829A9F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69A8F75-7C34-4113-BD9B-81FAC21A849A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BA9F3-F434-4DB4-B884-933A5CA502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954D7-5F4A-443A-88C2-7FEFF93E21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6743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7FFE63F3-958F-4803-B2BA-BAA0F36A5BA4}"/>
              </a:ext>
            </a:extLst>
          </p:cNvPr>
          <p:cNvSpPr txBox="1"/>
          <p:nvPr/>
        </p:nvSpPr>
        <p:spPr>
          <a:xfrm>
            <a:off x="5453082" y="2151920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BF8AE-A3BC-4008-AEE4-7A53B5D845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58EA72F-AE1B-4B12-80E7-0C6ED3D7395C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D4970-443F-4C2A-9792-C66E7B8A5C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737CD-9CE3-47F9-90E7-11A7CA4CF0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3731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816813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7964BEA-0387-4CC1-A7C3-9B3AFBF67F23}"/>
              </a:ext>
            </a:extLst>
          </p:cNvPr>
          <p:cNvSpPr txBox="1"/>
          <p:nvPr/>
        </p:nvSpPr>
        <p:spPr>
          <a:xfrm>
            <a:off x="9183973" y="3291251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FC511-07F5-496D-8EF0-0E9A24204FC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BB6AFF9-A757-42EC-82BB-A81607E6406B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4F788-84CE-4E4B-9DC9-00C0DF3580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62305-27A5-421B-AF7F-C5CAC788CB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9149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307" cy="522375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48" y="3867019"/>
            <a:ext cx="1170777" cy="38221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19"/>
            <a:ext cx="1170745" cy="382216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990716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C3D9B735-F8F0-492D-9876-D4A20734C797}"/>
              </a:ext>
            </a:extLst>
          </p:cNvPr>
          <p:cNvSpPr txBox="1"/>
          <p:nvPr/>
        </p:nvSpPr>
        <p:spPr>
          <a:xfrm>
            <a:off x="6736411" y="4277480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5AA02-F68F-4F8F-B9EF-8BDC022355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7E25F27-90CD-47E5-8126-88FCA6BAA4FB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4907D-E243-4F7C-8DE1-ACC5F45865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D9668-C14E-4435-A53F-9CF1231C5D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001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54244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97FE2-514E-4903-869C-13858A4ABB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4F031E1-09BF-4473-BC33-9A3FE41CDA12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BECDF-F563-46C9-9EB8-BCE3C26D05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18648-4CC7-46F6-8956-407C86AEEA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0267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AA6E9856-5367-4A28-96B5-DD4F1ECA3BE5}"/>
              </a:ext>
            </a:extLst>
          </p:cNvPr>
          <p:cNvSpPr txBox="1"/>
          <p:nvPr/>
        </p:nvSpPr>
        <p:spPr>
          <a:xfrm>
            <a:off x="5453081" y="2161157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72318-A7F2-41AD-950B-EB3B6E2094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CFF632-0AEC-4BF2-8CC8-025A26B7720A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8C415-7900-48CE-8A2C-BD3D85A1A4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C668A-17D8-42D9-971F-67426F1014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1001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8255588" cy="610863"/>
          </a:xfrm>
        </p:spPr>
        <p:txBody>
          <a:bodyPr>
            <a:norm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Root, Left &amp; Right Pseudocode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4102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A5251D9-C676-4FBE-ACFE-774FA7D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2626363"/>
                  </p:ext>
                </p:extLst>
              </p:nvPr>
            </p:nvGraphicFramePr>
            <p:xfrm>
              <a:off x="916121" y="2200573"/>
              <a:ext cx="10476838" cy="3657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671879">
                      <a:extLst>
                        <a:ext uri="{9D8B030D-6E8A-4147-A177-3AD203B41FA5}">
                          <a16:colId xmlns:a16="http://schemas.microsoft.com/office/drawing/2014/main" val="166716974"/>
                        </a:ext>
                      </a:extLst>
                    </a:gridCol>
                    <a:gridCol w="5804959">
                      <a:extLst>
                        <a:ext uri="{9D8B030D-6E8A-4147-A177-3AD203B41FA5}">
                          <a16:colId xmlns:a16="http://schemas.microsoft.com/office/drawing/2014/main" val="1835407908"/>
                        </a:ext>
                      </a:extLst>
                    </a:gridCol>
                  </a:tblGrid>
                  <a:tr h="2274445">
                    <a:tc>
                      <a:txBody>
                        <a:bodyPr/>
                        <a:lstStyle/>
                        <a:p>
                          <a:pPr marL="0" lvl="0" indent="0" algn="just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800"/>
                            <a:buNone/>
                          </a:pPr>
                          <a:r>
                            <a:rPr lang="en-US" sz="1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Parent(</a:t>
                          </a:r>
                          <a:r>
                            <a:rPr lang="en-US" sz="1800" b="1" dirty="0" err="1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):</a:t>
                          </a:r>
                        </a:p>
                        <a:p>
                          <a:pPr marL="0" lvl="0" indent="0" algn="just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800"/>
                            <a:buNone/>
                          </a:pP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	return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800" b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endParaRPr lang="en-US" sz="1800" b="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lvl="0" indent="0" algn="just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800"/>
                            <a:buNone/>
                          </a:pPr>
                          <a:endParaRPr lang="en-US" sz="1800" b="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lvl="0" indent="0" algn="just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800"/>
                            <a:buNone/>
                          </a:pPr>
                          <a:r>
                            <a:rPr lang="en-US" sz="1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Left(</a:t>
                          </a:r>
                          <a:r>
                            <a:rPr lang="en-US" sz="1800" b="1" dirty="0" err="1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):</a:t>
                          </a:r>
                        </a:p>
                        <a:p>
                          <a:pPr marL="0" lvl="0" indent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buSzPts val="1800"/>
                            <a:buNone/>
                          </a:pP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	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// for 0 based array</a:t>
                          </a:r>
                        </a:p>
                        <a:p>
                          <a:pPr marL="0" lvl="0" indent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buSzPts val="1800"/>
                            <a:buNone/>
                          </a:pP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	or,</a:t>
                          </a:r>
                        </a:p>
                        <a:p>
                          <a:pPr marL="0" lvl="0" indent="0" algn="just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800"/>
                            <a:buNone/>
                          </a:pP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	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// for 1 based array</a:t>
                          </a:r>
                        </a:p>
                        <a:p>
                          <a:pPr marL="0" lvl="0" indent="0" algn="just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800"/>
                            <a:buNone/>
                          </a:pPr>
                          <a:endParaRPr lang="en-US" sz="1800" b="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lvl="0" indent="0" algn="just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800"/>
                            <a:buNone/>
                          </a:pPr>
                          <a:r>
                            <a:rPr lang="en-US" sz="1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Right(</a:t>
                          </a:r>
                          <a:r>
                            <a:rPr lang="en-US" sz="1800" b="1" dirty="0" err="1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800" b="1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):</a:t>
                          </a:r>
                        </a:p>
                        <a:p>
                          <a:pPr marL="0" lvl="0" indent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buSzPts val="1800"/>
                            <a:buNone/>
                          </a:pP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	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// for 0 based array</a:t>
                          </a:r>
                        </a:p>
                        <a:p>
                          <a:pPr marL="0" lvl="0" indent="0" algn="just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buSzPts val="1800"/>
                            <a:buNone/>
                          </a:pP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	or,</a:t>
                          </a:r>
                        </a:p>
                        <a:p>
                          <a:pPr marL="0" lvl="0" indent="0" algn="just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SzPts val="1800"/>
                            <a:buNone/>
                          </a:pPr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	return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1800" b="0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// for 1 based array</a:t>
                          </a:r>
                        </a:p>
                        <a:p>
                          <a:endParaRPr lang="en-US" sz="1800" b="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b="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68482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6">
                <a:extLst>
                  <a:ext uri="{FF2B5EF4-FFF2-40B4-BE49-F238E27FC236}">
                    <a16:creationId xmlns:a16="http://schemas.microsoft.com/office/drawing/2014/main" id="{7A5251D9-C676-4FBE-ACFE-774FA7D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2626363"/>
                  </p:ext>
                </p:extLst>
              </p:nvPr>
            </p:nvGraphicFramePr>
            <p:xfrm>
              <a:off x="916121" y="2200573"/>
              <a:ext cx="10476838" cy="36576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671879">
                      <a:extLst>
                        <a:ext uri="{9D8B030D-6E8A-4147-A177-3AD203B41FA5}">
                          <a16:colId xmlns:a16="http://schemas.microsoft.com/office/drawing/2014/main" val="166716974"/>
                        </a:ext>
                      </a:extLst>
                    </a:gridCol>
                    <a:gridCol w="5804959">
                      <a:extLst>
                        <a:ext uri="{9D8B030D-6E8A-4147-A177-3AD203B41FA5}">
                          <a16:colId xmlns:a16="http://schemas.microsoft.com/office/drawing/2014/main" val="1835407908"/>
                        </a:ext>
                      </a:extLst>
                    </a:gridCol>
                  </a:tblGrid>
                  <a:tr h="3657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>
                          <a:noFill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832" r="-124120" b="-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800" b="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684821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02E876-845F-4DC3-B01C-4357A9089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074196"/>
              </p:ext>
            </p:extLst>
          </p:nvPr>
        </p:nvGraphicFramePr>
        <p:xfrm>
          <a:off x="6575095" y="2368357"/>
          <a:ext cx="274320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19523639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40424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10634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853199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554639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597342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117379"/>
                  </a:ext>
                </a:extLst>
              </a:tr>
            </a:tbl>
          </a:graphicData>
        </a:graphic>
      </p:graphicFrame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86F08453-F093-4AFF-BF4D-7075EEBD5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37279"/>
              </p:ext>
            </p:extLst>
          </p:nvPr>
        </p:nvGraphicFramePr>
        <p:xfrm>
          <a:off x="6117898" y="2734117"/>
          <a:ext cx="3200400" cy="30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294335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19523639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40424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106344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3853199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1554639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597342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en-US" sz="14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811737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388E0D-8269-46E2-93DA-9EF37B1922DA}"/>
                  </a:ext>
                </a:extLst>
              </p:cNvPr>
              <p:cNvSpPr txBox="1"/>
              <p:nvPr/>
            </p:nvSpPr>
            <p:spPr>
              <a:xfrm>
                <a:off x="5958893" y="3167207"/>
                <a:ext cx="2813785" cy="2075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Array size: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6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Heap size: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Parent(2):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1=10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Left(1):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2∗1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2=5</m:t>
                    </m:r>
                  </m:oMath>
                </a14:m>
                <a:endParaRPr lang="en-US" sz="1600" b="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Right(1):</a:t>
                </a:r>
                <a:r>
                  <a:rPr 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2∗1+1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3=8</m:t>
                    </m:r>
                  </m:oMath>
                </a14:m>
                <a:endPara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388E0D-8269-46E2-93DA-9EF37B192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893" y="3167207"/>
                <a:ext cx="2813785" cy="2075505"/>
              </a:xfrm>
              <a:prstGeom prst="rect">
                <a:avLst/>
              </a:prstGeom>
              <a:blipFill>
                <a:blip r:embed="rId5"/>
                <a:stretch>
                  <a:fillRect l="-1302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>
            <a:extLst>
              <a:ext uri="{FF2B5EF4-FFF2-40B4-BE49-F238E27FC236}">
                <a16:creationId xmlns:a16="http://schemas.microsoft.com/office/drawing/2014/main" id="{7321D345-2DDF-45A0-B59A-79770128A6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5375" y="2633663"/>
            <a:ext cx="23812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607189-9829-433C-B0B1-160B1187B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24" y="3204726"/>
            <a:ext cx="2054120" cy="137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B445E-3C06-40A5-BDE7-EF8AD2B0FA4B}"/>
              </a:ext>
            </a:extLst>
          </p:cNvPr>
          <p:cNvSpPr txBox="1"/>
          <p:nvPr/>
        </p:nvSpPr>
        <p:spPr>
          <a:xfrm>
            <a:off x="9965266" y="3313584"/>
            <a:ext cx="25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F23656-8226-4F8D-9205-D4B3C295963A}"/>
              </a:ext>
            </a:extLst>
          </p:cNvPr>
          <p:cNvSpPr txBox="1"/>
          <p:nvPr/>
        </p:nvSpPr>
        <p:spPr>
          <a:xfrm>
            <a:off x="8785824" y="4101227"/>
            <a:ext cx="25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50D47-5B92-47D5-841A-60426F58CE81}"/>
              </a:ext>
            </a:extLst>
          </p:cNvPr>
          <p:cNvSpPr txBox="1"/>
          <p:nvPr/>
        </p:nvSpPr>
        <p:spPr>
          <a:xfrm>
            <a:off x="10016068" y="3984590"/>
            <a:ext cx="25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BEBA79-4614-47C4-A5A0-B3AAF20242F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26D6236-B574-4D45-B205-02BFC15E8E07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3FF55D-18FD-48FC-88BA-7A9D6ECD4E3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C5F6E8-395D-4EDC-A2F2-8DBE3DCFECF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3948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67134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0F72BEF-8441-45F5-A9B3-ABD84CE58B1D}"/>
              </a:ext>
            </a:extLst>
          </p:cNvPr>
          <p:cNvSpPr txBox="1"/>
          <p:nvPr/>
        </p:nvSpPr>
        <p:spPr>
          <a:xfrm>
            <a:off x="9183973" y="3305629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E4DEE-87E6-4634-93F4-B824C5ADD8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C8C858C-9CF5-4C47-A8AD-964B45FBC908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41518-4FC5-46F0-A0FE-C34D755CE0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7134F-3EC8-4717-B6FC-AAB89C5F2C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0055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53E3A-52C8-460A-B3CD-AE95C7C914C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701F78C-0805-460E-8C2B-C27700FC955F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4771D-5B02-4672-AEE7-AE596604AB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3BAB-E0B4-4055-A391-60BBDE18B2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5779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926866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118C4-7E5F-44A1-9259-5CC02792B1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A5EE9EB-395D-4868-A031-7F42D829B934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685A4-E261-4967-9907-8AE48DC816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087F0-FF5B-4AE7-AD37-5763FFBCFA0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66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740020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54237" y="3867019"/>
            <a:ext cx="1126414" cy="3822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526627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14DC97BA-C48A-4716-8AD2-DFAFA0459B9D}"/>
              </a:ext>
            </a:extLst>
          </p:cNvPr>
          <p:cNvSpPr txBox="1"/>
          <p:nvPr/>
        </p:nvSpPr>
        <p:spPr>
          <a:xfrm>
            <a:off x="5471553" y="2179629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35642-7001-48C4-A053-506872A5F1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C2258E-1368-4121-93CC-8E416E8409AD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37D60-C11D-4152-84BF-E079D7885D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C82B2-A16A-468C-8781-E39E4DEFB8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9611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77980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12DB516C-BE5F-4F05-812A-BBC0F4B6B3FC}"/>
              </a:ext>
            </a:extLst>
          </p:cNvPr>
          <p:cNvSpPr txBox="1"/>
          <p:nvPr/>
        </p:nvSpPr>
        <p:spPr>
          <a:xfrm>
            <a:off x="2819420" y="3305629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20D94-E43F-4A34-8599-3A767553A1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821F1B2-52B7-4E22-AA9A-F0CDFDB03FF0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B3D85-57B8-4DB2-91DF-53DAC7F85B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74B6-2760-4BDA-8112-60151B0EC1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5038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35011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02AE8FC-9974-4DFC-97D8-8D52CD1E5302}"/>
              </a:ext>
            </a:extLst>
          </p:cNvPr>
          <p:cNvSpPr txBox="1"/>
          <p:nvPr/>
        </p:nvSpPr>
        <p:spPr>
          <a:xfrm>
            <a:off x="1405596" y="4304890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B970C-2F96-44F5-B827-9FA8E32BB4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D54C394-FF64-4D07-9EEB-C58EFC9FB33A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A9443-3624-491F-8C49-6EC107E0DC7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8B145-CD1C-46FE-870B-F377D47944F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0055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4BE16-F236-4EFC-A6A2-BC025AD5B9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2293E2-4E02-4C0D-AA40-7EA13B4C3C80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244BB-FA59-4C9A-82B6-834A1782A4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3271-754C-4B5C-B58A-9EA6FF7E4F8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8247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102490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6DEEF-5D81-4D68-BFA3-D06C9D99F8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11B0C2F-77EF-4897-9FFD-EBCA49AAB8A0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C7ECA-D608-414E-BA17-6C83671FC3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250EF-2AA2-46BE-8C27-F6590EA244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3867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512A4DF-FE4A-4710-B734-E13A1443F4D7}"/>
              </a:ext>
            </a:extLst>
          </p:cNvPr>
          <p:cNvSpPr txBox="1"/>
          <p:nvPr/>
        </p:nvSpPr>
        <p:spPr>
          <a:xfrm>
            <a:off x="5453081" y="2170393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14959-E389-4042-A37E-8DFEB0E1DC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620AC89-0F00-4AC5-8017-07F00C20491A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A8476-C8B1-4F5E-A104-22A1F6021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5A4AC-80B1-4ED2-BB8D-2E5D5A60D3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0259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41325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56C8158-BC71-4B28-ADA9-159D6A051228}"/>
              </a:ext>
            </a:extLst>
          </p:cNvPr>
          <p:cNvSpPr txBox="1"/>
          <p:nvPr/>
        </p:nvSpPr>
        <p:spPr>
          <a:xfrm>
            <a:off x="2819420" y="3311012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2ACD0-E3CB-44DD-8F81-8B9DC017E9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3ABE4B-C65E-416E-86B8-E68725146E33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B3DBA-0CBC-48F7-82A6-8EDC6BD2BE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9FF4-841C-4A9D-8991-FFA5201E67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303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524568"/>
            <a:ext cx="6962266" cy="188029"/>
          </a:xfrm>
        </p:spPr>
        <p:txBody>
          <a:bodyPr>
            <a:normAutofit fontScale="90000"/>
          </a:bodyPr>
          <a:lstStyle/>
          <a:p>
            <a:r>
              <a:rPr lang="en-US" sz="40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Binary Heaps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0745" y="3895453"/>
            <a:ext cx="10359758" cy="43182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types of binary heaps.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6C65CAFD-CBDD-4892-89D4-AD161FFFA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14998"/>
                  </p:ext>
                </p:extLst>
              </p:nvPr>
            </p:nvGraphicFramePr>
            <p:xfrm>
              <a:off x="1087283" y="2162426"/>
              <a:ext cx="10166094" cy="3451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3047">
                      <a:extLst>
                        <a:ext uri="{9D8B030D-6E8A-4147-A177-3AD203B41FA5}">
                          <a16:colId xmlns:a16="http://schemas.microsoft.com/office/drawing/2014/main" val="87011014"/>
                        </a:ext>
                      </a:extLst>
                    </a:gridCol>
                    <a:gridCol w="5083047">
                      <a:extLst>
                        <a:ext uri="{9D8B030D-6E8A-4147-A177-3AD203B41FA5}">
                          <a16:colId xmlns:a16="http://schemas.microsoft.com/office/drawing/2014/main" val="794086245"/>
                        </a:ext>
                      </a:extLst>
                    </a:gridCol>
                  </a:tblGrid>
                  <a:tr h="3167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Max-heap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Min-heap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83496376"/>
                      </a:ext>
                    </a:extLst>
                  </a:tr>
                  <a:tr h="31677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𝑃𝑎𝑟𝑒𝑛𝑡</m:t>
                                    </m:r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𝑃𝑎𝑟𝑒𝑛𝑡</m:t>
                                    </m:r>
                                    <m:d>
                                      <m:dPr>
                                        <m:ctrlPr>
                                          <a:rPr lang="en-US" sz="1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[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59515395"/>
                      </a:ext>
                    </a:extLst>
                  </a:tr>
                  <a:tr h="2171002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3869266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Largest element in a max-heap is stored at the root.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Smallest element in min-heap is stored at the root.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714659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4">
                <a:extLst>
                  <a:ext uri="{FF2B5EF4-FFF2-40B4-BE49-F238E27FC236}">
                    <a16:creationId xmlns:a16="http://schemas.microsoft.com/office/drawing/2014/main" id="{6C65CAFD-CBDD-4892-89D4-AD161FFFAD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14998"/>
                  </p:ext>
                </p:extLst>
              </p:nvPr>
            </p:nvGraphicFramePr>
            <p:xfrm>
              <a:off x="1087283" y="2162426"/>
              <a:ext cx="10166094" cy="3451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83047">
                      <a:extLst>
                        <a:ext uri="{9D8B030D-6E8A-4147-A177-3AD203B41FA5}">
                          <a16:colId xmlns:a16="http://schemas.microsoft.com/office/drawing/2014/main" val="87011014"/>
                        </a:ext>
                      </a:extLst>
                    </a:gridCol>
                    <a:gridCol w="5083047">
                      <a:extLst>
                        <a:ext uri="{9D8B030D-6E8A-4147-A177-3AD203B41FA5}">
                          <a16:colId xmlns:a16="http://schemas.microsoft.com/office/drawing/2014/main" val="79408624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Max-heap 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Min-heap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2834963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120" t="-108333" r="-100359" b="-74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00240" t="-108333" r="-480" b="-74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515395"/>
                      </a:ext>
                    </a:extLst>
                  </a:tr>
                  <a:tr h="2171002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438692665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Largest element in a max-heap is stored at the root.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bg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Smallest element in min-heap is stored at the root.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7146598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F94EB0DC-70C2-4484-88F8-8EB4E0AB0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073" y="3165133"/>
            <a:ext cx="2156994" cy="175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5F0D90-4078-4AAE-B4CB-C9C1398CC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63" y="3165133"/>
            <a:ext cx="2182513" cy="175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E49BB-8E4F-42A2-91F7-33253A2B29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5ED635C-F7DB-4046-B142-44E36A882648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81DD1-84B0-464C-8216-ACD1D7AAE0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C6222-BEB8-422D-AA70-4A2CF081BF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6615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99165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C8D2E99-6F10-42A4-973F-A208FFA06474}"/>
              </a:ext>
            </a:extLst>
          </p:cNvPr>
          <p:cNvSpPr txBox="1"/>
          <p:nvPr/>
        </p:nvSpPr>
        <p:spPr>
          <a:xfrm>
            <a:off x="1401427" y="4320832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A6076-7758-4DDB-9EC3-DCE16D8521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370F62C-6FFF-42CF-AF2B-6929959D0F82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4E813-B012-4B3E-AFFD-0A3A852BA3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63AE6-3C87-41F1-AE91-74DA970E9A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4585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33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16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0ECD0-2F92-4FC3-8BDC-0B607E194C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3E7E79-79F2-4266-A87F-11884036866E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68AF6-EE7D-44B5-A500-82056F7419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1C348-81B4-45CE-A83D-221965EF94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9220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562082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615E-66F6-4458-9079-DD62BF55BA9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33E82A-4612-4A7C-8C52-84D6C6D7C49B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AD0BA-58FE-44F5-B91A-75E3D4133E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5FC7A-BCEF-4C45-AA80-4E95B4909B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7603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7DB184E-6868-4BFC-8B45-B94B2CB838E6}"/>
              </a:ext>
            </a:extLst>
          </p:cNvPr>
          <p:cNvSpPr txBox="1"/>
          <p:nvPr/>
        </p:nvSpPr>
        <p:spPr>
          <a:xfrm>
            <a:off x="5453081" y="2207337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5E770-BA57-4857-A1E1-C426B73116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0FB8182-4E62-4270-BF85-67642D603A90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FE914-2F82-4CED-A214-A95E88F27A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AA01E-B622-4FC1-B763-AACC511044A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3584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830345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E6220E1-F511-467F-9188-0262118859E6}"/>
              </a:ext>
            </a:extLst>
          </p:cNvPr>
          <p:cNvSpPr txBox="1"/>
          <p:nvPr/>
        </p:nvSpPr>
        <p:spPr>
          <a:xfrm>
            <a:off x="9183973" y="3305629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2A6EF-0A71-4E50-AD86-6F33EFB8DB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56D68B-0DEE-4968-A70D-EFEADCBFBD59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57024-9A2C-4E32-A5A4-BE319A6A6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AEE9B-7981-4BFF-96EF-F189FA2791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215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53748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67965" y="2753410"/>
            <a:ext cx="2328035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0" y="2753410"/>
            <a:ext cx="2439308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45F5A-C6FF-4F94-8F95-C457F81D0F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D902C61-1079-44FF-9678-56A05EC12D08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61B99-DBD8-47F0-88ED-F7E452FD33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5D78-AC7A-43B1-8027-4E03870DD6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50134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39912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258FC-5530-4ABD-9116-98E9E49F8E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BBFEDA-0BD4-471D-84F7-88F0048A6D4F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4C269-2D11-40A7-A21E-6DEE0BDA2BB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5A349-F3A9-454C-807B-D767978CD6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2573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027866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3F66EB8-69FB-4E8E-A6D1-6010F08DB3D8}"/>
              </a:ext>
            </a:extLst>
          </p:cNvPr>
          <p:cNvSpPr txBox="1"/>
          <p:nvPr/>
        </p:nvSpPr>
        <p:spPr>
          <a:xfrm>
            <a:off x="5462317" y="2198101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63D2-74AF-4224-9EF5-0F2335C461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68A7CF9-8D9D-42A8-9736-474CE9406EB9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DE387-2139-4CC9-8C46-A7727CE271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51D06-F9DD-4436-A086-78B86EE078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6629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552096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8A1049E-2EA1-467D-BDCA-00763E27769F}"/>
              </a:ext>
            </a:extLst>
          </p:cNvPr>
          <p:cNvSpPr txBox="1"/>
          <p:nvPr/>
        </p:nvSpPr>
        <p:spPr>
          <a:xfrm>
            <a:off x="2843261" y="3339262"/>
            <a:ext cx="37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26518-A3B7-4060-A750-60AE981BC27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B2F4706-4898-4961-8E3D-320BE7565FE3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BD115-C2AD-4258-8F78-6D76DB1787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4A896-B3B8-43DC-839E-EA8DFB7CEF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0361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066714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680931" y="2753410"/>
            <a:ext cx="2415069" cy="513748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678413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B85F1-A6AD-4520-AD6F-6CBBBF9A54B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9978A25-5400-4B41-93A3-4B37A3F12B03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7DD72-02D2-4A93-960B-48A9FB2520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B9A64-9C36-4346-A961-05D6037B06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480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8255588" cy="610863"/>
          </a:xfrm>
        </p:spPr>
        <p:txBody>
          <a:bodyPr>
            <a:norm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the Heap Property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4102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5FD63-B38B-4C5A-86C5-623783AFBECE}"/>
                  </a:ext>
                </a:extLst>
              </p:cNvPr>
              <p:cNvSpPr txBox="1"/>
              <p:nvPr/>
            </p:nvSpPr>
            <p:spPr>
              <a:xfrm>
                <a:off x="916121" y="2081727"/>
                <a:ext cx="10212322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a min-heap, for every node </a:t>
                </a:r>
                <a:r>
                  <a:rPr lang="en-US" sz="2800" i="0" dirty="0" err="1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80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other than the root, 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𝑷𝒂𝒓𝒆𝒏𝒕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e>
                        </m:d>
                      </m:e>
                    </m:d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sz="2800" b="1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US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 root of a subtree contains the value that is less than its left and right children. 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US" sz="280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the left and right children are also the root of their own subtree, their values are less than their own children's values. 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Ø"/>
                </a:pPr>
                <a:r>
                  <a:rPr lang="en-US" sz="2800" i="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the root of the subtree contains the smallest value occurring anywhere in that subtree.</a:t>
                </a:r>
              </a:p>
              <a:p>
                <a:pPr algn="just"/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Opposite rules will be applied in the case of </a:t>
                </a:r>
                <a:r>
                  <a:rPr lang="en-US" sz="2800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max_heap</a:t>
                </a:r>
                <a:r>
                  <a:rPr lang="en-US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endParaRPr lang="en-US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5FD63-B38B-4C5A-86C5-623783AF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21" y="2081727"/>
                <a:ext cx="10212322" cy="4401205"/>
              </a:xfrm>
              <a:prstGeom prst="rect">
                <a:avLst/>
              </a:prstGeom>
              <a:blipFill>
                <a:blip r:embed="rId4"/>
                <a:stretch>
                  <a:fillRect l="-1193" t="-1385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D53DB-8C50-44A1-9CD5-5434455DA754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8DDA3E3-C941-4A33-A237-9D4D951102DC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2212A-5174-4DB9-923F-66059D3FBD5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00A1E-A57C-461D-B2CF-8EFBBBF43CE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74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53652"/>
              </p:ext>
            </p:extLst>
          </p:nvPr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E3EF-B218-4FF7-8061-27E94DAACC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BC3B0CE-DDB7-4D47-9919-273FFA7450AD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3CC2A-B629-4AFF-9701-58FEE3B485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0F335-E2A4-45A8-8919-D6D3DD7826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997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8996502" cy="466710"/>
          </a:xfrm>
        </p:spPr>
        <p:txBody>
          <a:bodyPr>
            <a:no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Heap Sort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0" y="2050610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068" y="2753410"/>
            <a:ext cx="2360932" cy="513732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72AC528-06E8-4AE9-8290-B0F82C0240E5}"/>
              </a:ext>
            </a:extLst>
          </p:cNvPr>
          <p:cNvGraphicFramePr>
            <a:graphicFrameLocks noGrp="1"/>
          </p:cNvGraphicFramePr>
          <p:nvPr/>
        </p:nvGraphicFramePr>
        <p:xfrm>
          <a:off x="5388429" y="6026483"/>
          <a:ext cx="569828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143">
                  <a:extLst>
                    <a:ext uri="{9D8B030D-6E8A-4147-A177-3AD203B41FA5}">
                      <a16:colId xmlns:a16="http://schemas.microsoft.com/office/drawing/2014/main" val="23280368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585217061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261638169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090020132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7924150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696096855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2307422946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1201413607"/>
                    </a:ext>
                  </a:extLst>
                </a:gridCol>
                <a:gridCol w="633143">
                  <a:extLst>
                    <a:ext uri="{9D8B030D-6E8A-4147-A177-3AD203B41FA5}">
                      <a16:colId xmlns:a16="http://schemas.microsoft.com/office/drawing/2014/main" val="74682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01671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72042-450F-4827-BD69-5D99710370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DBAF449-A541-430D-A133-7C2F79E4E965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33A4-0CBF-44C2-98BD-BCA520719D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89C07-3E87-498D-A9B8-E0FD5455FE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2824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8255588" cy="610863"/>
          </a:xfrm>
        </p:spPr>
        <p:txBody>
          <a:bodyPr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 Sort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Implementation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4102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max_heapify">
            <a:extLst>
              <a:ext uri="{FF2B5EF4-FFF2-40B4-BE49-F238E27FC236}">
                <a16:creationId xmlns:a16="http://schemas.microsoft.com/office/drawing/2014/main" id="{CB795815-DAEF-4A83-A48E-5BA52B931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1" y="1998353"/>
            <a:ext cx="4419985" cy="418510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7847D-3EBB-4187-BC4F-F36828F5023D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F5CF4CCC-3C19-4230-B3D7-A8B88C3A3F47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75141-6F8C-42E4-B039-76834E35DF9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A7671-CACE-48C3-9D2D-5874093673B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3023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0" y="1134695"/>
            <a:ext cx="10518497" cy="610863"/>
          </a:xfrm>
        </p:spPr>
        <p:txBody>
          <a:bodyPr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Heap Sort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Implementation Continued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4102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build_maxHeap and heap_sort">
            <a:extLst>
              <a:ext uri="{FF2B5EF4-FFF2-40B4-BE49-F238E27FC236}">
                <a16:creationId xmlns:a16="http://schemas.microsoft.com/office/drawing/2014/main" id="{1BEC643F-6447-425E-83CE-6350FFD8F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64" y="1992457"/>
            <a:ext cx="3831371" cy="431026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174B1A-088D-4EC4-8CF8-2F42C3B69BA1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933DF23C-AFB3-4486-8D57-31F88896F774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611B2-ACD3-497A-8C7A-485D5C8BA284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A8E796-F7C6-4326-BA3A-B9B7D300438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0367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8255588" cy="610863"/>
          </a:xfrm>
        </p:spPr>
        <p:txBody>
          <a:bodyPr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Time of Max Heapify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4102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5FD63-B38B-4C5A-86C5-623783AFBECE}"/>
              </a:ext>
            </a:extLst>
          </p:cNvPr>
          <p:cNvSpPr txBox="1"/>
          <p:nvPr/>
        </p:nvSpPr>
        <p:spPr>
          <a:xfrm>
            <a:off x="916121" y="2081727"/>
            <a:ext cx="102123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running time of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max_heapify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a subtree of size n rooted at a given node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Θ(1) time to fix up the relationships among the elements A[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], A[Left(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 and A[Right(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 plus the time to run MAX-HEAPIFY on a subtree rooted at one of the children of node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(assuming that the recursive call occurs). The children’s subtrees each have size at most 2n/3 and the worst case occurs when the bottom level of the tree is exactly half full and therefore we can describe the running time of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max_heapify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the recurrence,</a:t>
            </a:r>
          </a:p>
          <a:p>
            <a:pPr marL="274320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T(n) ≤ T(2n/3) + Θ(1)</a:t>
            </a:r>
          </a:p>
          <a:p>
            <a:pPr algn="just"/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EE9A3-9509-42B6-9856-528EBB773B0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BCE7DD5B-9228-4A1C-BD43-F60E80D67FC9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950B7-CD37-48D0-8390-41C0C2104FD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E11AE-1799-4A12-9E83-8C056FA68DB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96988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</a:schemeClr>
            </a:gs>
            <a:gs pos="32000">
              <a:schemeClr val="tx2">
                <a:lumMod val="20000"/>
                <a:lumOff val="80000"/>
              </a:schemeClr>
            </a:gs>
            <a:gs pos="69000">
              <a:schemeClr val="accent1">
                <a:lumMod val="40000"/>
                <a:lumOff val="60000"/>
              </a:schemeClr>
            </a:gs>
            <a:gs pos="9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564311"/>
            <a:ext cx="4808128" cy="1201191"/>
          </a:xfrm>
        </p:spPr>
        <p:txBody>
          <a:bodyPr>
            <a:no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Analysis</a:t>
            </a:r>
            <a:b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Max </a:t>
            </a:r>
            <a:r>
              <a:rPr lang="en-US" sz="36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Heapify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 descr="Chart, bubble chart&#10;&#10;Description automatically generated">
            <a:extLst>
              <a:ext uri="{FF2B5EF4-FFF2-40B4-BE49-F238E27FC236}">
                <a16:creationId xmlns:a16="http://schemas.microsoft.com/office/drawing/2014/main" id="{70F3B435-8FE9-4CBA-A3ED-A76D79A4F8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t="1552" r="1206" b="2678"/>
          <a:stretch/>
        </p:blipFill>
        <p:spPr>
          <a:xfrm>
            <a:off x="875399" y="2071069"/>
            <a:ext cx="4104991" cy="41290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0E3E9B-1117-46C0-89B3-D07AAA0139FC}"/>
                  </a:ext>
                </a:extLst>
              </p:cNvPr>
              <p:cNvSpPr txBox="1"/>
              <p:nvPr/>
            </p:nvSpPr>
            <p:spPr>
              <a:xfrm>
                <a:off x="3114371" y="2409662"/>
                <a:ext cx="914399" cy="396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𝑙𝑜𝑔𝑛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0E3E9B-1117-46C0-89B3-D07AAA0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371" y="2409662"/>
                <a:ext cx="914399" cy="396840"/>
              </a:xfrm>
              <a:prstGeom prst="rect">
                <a:avLst/>
              </a:prstGeom>
              <a:blipFill>
                <a:blip r:embed="rId4"/>
                <a:stretch>
                  <a:fillRect l="-24667" t="-116923" r="-20000" b="-18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679CCE6-1951-4ABF-9849-A7005FF4AB8B}"/>
                  </a:ext>
                </a:extLst>
              </p:cNvPr>
              <p:cNvSpPr txBox="1"/>
              <p:nvPr/>
            </p:nvSpPr>
            <p:spPr>
              <a:xfrm>
                <a:off x="4065991" y="3318217"/>
                <a:ext cx="914399" cy="391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679CCE6-1951-4ABF-9849-A7005FF4A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991" y="3318217"/>
                <a:ext cx="914399" cy="391710"/>
              </a:xfrm>
              <a:prstGeom prst="rect">
                <a:avLst/>
              </a:prstGeom>
              <a:blipFill>
                <a:blip r:embed="rId5"/>
                <a:stretch>
                  <a:fillRect l="-10667" t="-116923" r="-34000" b="-18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C8B9912-3F73-4945-8DE3-763CA434EEFA}"/>
                  </a:ext>
                </a:extLst>
              </p:cNvPr>
              <p:cNvSpPr txBox="1"/>
              <p:nvPr/>
            </p:nvSpPr>
            <p:spPr>
              <a:xfrm>
                <a:off x="4523190" y="4178194"/>
                <a:ext cx="914399" cy="391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C8B9912-3F73-4945-8DE3-763CA434E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190" y="4178194"/>
                <a:ext cx="914399" cy="391197"/>
              </a:xfrm>
              <a:prstGeom prst="rect">
                <a:avLst/>
              </a:prstGeom>
              <a:blipFill>
                <a:blip r:embed="rId6"/>
                <a:stretch>
                  <a:fillRect l="-10667" t="-116923" r="-34000" b="-18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12C8CF9-859F-4F19-A462-695C63FCAD9E}"/>
                  </a:ext>
                </a:extLst>
              </p:cNvPr>
              <p:cNvSpPr txBox="1"/>
              <p:nvPr/>
            </p:nvSpPr>
            <p:spPr>
              <a:xfrm>
                <a:off x="4663084" y="5215497"/>
                <a:ext cx="9143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12C8CF9-859F-4F19-A462-695C63FC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084" y="5215497"/>
                <a:ext cx="91439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EC2227-C596-46B6-8A9C-25B58F959264}"/>
              </a:ext>
            </a:extLst>
          </p:cNvPr>
          <p:cNvCxnSpPr>
            <a:cxnSpLocks/>
          </p:cNvCxnSpPr>
          <p:nvPr/>
        </p:nvCxnSpPr>
        <p:spPr>
          <a:xfrm flipV="1">
            <a:off x="2022283" y="2903489"/>
            <a:ext cx="912368" cy="45407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879F988-0B05-406C-8778-0860F0AADDD0}"/>
              </a:ext>
            </a:extLst>
          </p:cNvPr>
          <p:cNvCxnSpPr>
            <a:cxnSpLocks/>
          </p:cNvCxnSpPr>
          <p:nvPr/>
        </p:nvCxnSpPr>
        <p:spPr>
          <a:xfrm flipH="1" flipV="1">
            <a:off x="2944811" y="2913649"/>
            <a:ext cx="956629" cy="44391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2C1B49-3667-4DEE-8239-DA92A305E6AD}"/>
                  </a:ext>
                </a:extLst>
              </p:cNvPr>
              <p:cNvSpPr txBox="1"/>
              <p:nvPr/>
            </p:nvSpPr>
            <p:spPr>
              <a:xfrm>
                <a:off x="6297213" y="170144"/>
                <a:ext cx="5100639" cy="66878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Total swaps = S</a:t>
                </a:r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×0+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×1+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×2+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×3+…⋯⋯+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𝑙𝑜𝑔𝑛</m:t>
                              </m:r>
                            </m:sup>
                          </m:sSup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×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𝑙𝑜𝑔𝑛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⋯⋯+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𝑙𝑜𝑔𝑛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⋯⋯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Multiply equation 1 by ½</a:t>
                </a:r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+⋯⋯+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𝑙𝑜𝑔𝑛</m:t>
                              </m:r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𝑙𝑜𝑔𝑛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𝑙𝑜𝑔𝑛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𝑙𝑜𝑔𝑛</m:t>
                                  </m:r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⋯⋯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Subtract (2) from (1)</a:t>
                </a:r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+⋯⋯+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𝑙𝑜𝑔𝑛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𝑙𝑜𝑔𝑛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𝑙𝑜𝑔𝑛</m:t>
                                  </m:r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Use GP formula r &lt; 1;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  <m:r>
                          <a:rPr lang="en-US" sz="12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</m:oMath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2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2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𝑙𝑜𝑔𝑛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𝑙𝑜𝑔𝑛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𝑙𝑜𝑔𝑛</m:t>
                                  </m:r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𝑙𝑜𝑔𝑛</m:t>
                                          </m:r>
                                        </m:sup>
                                      </m:s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𝑙𝑜𝑔𝑛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𝑙𝑜𝑔𝑛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𝑙𝑜𝑔𝑛</m:t>
                                  </m:r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𝑙𝑜𝑔𝑛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2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−1−</m:t>
                          </m:r>
                          <m:f>
                            <m:f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𝑙𝑜𝑔𝑛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=2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−2−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𝑙𝑜𝑔𝑛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2C1B49-3667-4DEE-8239-DA92A305E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213" y="170144"/>
                <a:ext cx="5100639" cy="6687856"/>
              </a:xfrm>
              <a:prstGeom prst="rect">
                <a:avLst/>
              </a:prstGeom>
              <a:blipFill>
                <a:blip r:embed="rId8"/>
                <a:stretch>
                  <a:fillRect t="-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111173-FF02-4B2C-B93C-352386E73E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34272BE-70C1-47E0-900B-B284D3B9E170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34386-D656-418C-8199-8C1F066B73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D0739-5527-4FEE-8329-B0EBD1EA92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3083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8255588" cy="610863"/>
          </a:xfrm>
        </p:spPr>
        <p:txBody>
          <a:bodyPr>
            <a:normAutofit fontScale="90000"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Analysis of Build Max Heap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4102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5FD63-B38B-4C5A-86C5-623783AFBECE}"/>
                  </a:ext>
                </a:extLst>
              </p:cNvPr>
              <p:cNvSpPr txBox="1"/>
              <p:nvPr/>
            </p:nvSpPr>
            <p:spPr>
              <a:xfrm>
                <a:off x="916121" y="2081727"/>
                <a:ext cx="10212322" cy="329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We know the height of a heap is 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log(n)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where 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is the total number of elements. Let’s represent it as 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When we perform </a:t>
                </a:r>
                <a:r>
                  <a:rPr lang="en-US" dirty="0" err="1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heapify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operation, then the elements at last level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</a:t>
                </a:r>
                <a:r>
                  <a:rPr lang="en-US" b="0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won't move even a single step. </a:t>
                </a: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number of elements at second last level(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h-1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 is 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2h-1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and they can move at max 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level (during </a:t>
                </a:r>
                <a:r>
                  <a:rPr lang="en-US" dirty="0" err="1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heapify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).</a:t>
                </a:r>
                <a:b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Similarly, for the </a:t>
                </a:r>
                <a:r>
                  <a:rPr lang="en-US" b="1" dirty="0" err="1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ith</a:t>
                </a:r>
                <a:r>
                  <a:rPr lang="en-US" baseline="30000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level we have 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2i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elements which can move 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h-</a:t>
                </a:r>
                <a:r>
                  <a:rPr lang="en-US" b="1" dirty="0" err="1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positions.</a:t>
                </a: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Therefore, total number of moves:</a:t>
                </a: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𝑺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𝒉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𝒉</m:t>
                          </m:r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𝒉</m:t>
                          </m:r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+…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𝒉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𝑺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𝒉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𝟑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+…+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𝒉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𝒉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⋯⋯(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This is 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AGP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series, to solve this divide both sides by 2</a:t>
                </a:r>
                <a:b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𝑺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𝒉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+…+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𝒉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𝒉</m:t>
                                  </m:r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⋯⋯(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𝟐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5FD63-B38B-4C5A-86C5-623783AF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21" y="2081727"/>
                <a:ext cx="10212322" cy="3294556"/>
              </a:xfrm>
              <a:prstGeom prst="rect">
                <a:avLst/>
              </a:prstGeom>
              <a:blipFill>
                <a:blip r:embed="rId3"/>
                <a:stretch>
                  <a:fillRect l="-477" t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549CF-8246-4F31-80C3-EC6984B717A0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A0829B2-6810-4163-9481-BA6AA2C01E64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47188-CAFB-4398-9A8F-BCAB8DBEF0E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18FFA-7251-4594-801B-6C3ED957A1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43618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26068"/>
            <a:ext cx="10489068" cy="586530"/>
          </a:xfrm>
        </p:spPr>
        <p:txBody>
          <a:bodyPr>
            <a:normAutofit fontScale="90000"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Analysis of Build Max Heap (Continued)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513661-9196-4F43-9159-865B67331101}"/>
                  </a:ext>
                </a:extLst>
              </p:cNvPr>
              <p:cNvSpPr txBox="1"/>
              <p:nvPr/>
            </p:nvSpPr>
            <p:spPr>
              <a:xfrm>
                <a:off x="964022" y="1993508"/>
                <a:ext cx="10923177" cy="4167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Subtracting equation (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2)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from (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1)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gives</a:t>
                </a:r>
                <a:b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𝒉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+…+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𝒉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𝒉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𝒉</m:t>
                                  </m:r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𝑺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𝒉</m:t>
                          </m:r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×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+…+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𝒉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solidFill>
                                    <a:srgbClr val="232629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𝒉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𝒉</m:t>
                                  </m:r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1" i="1">
                                      <a:solidFill>
                                        <a:srgbClr val="232629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Now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den>
                    </m:f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sSup>
                          <m:sSupPr>
                            <m:ctrlP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+…+</m:t>
                    </m:r>
                    <m:f>
                      <m:fPr>
                        <m:type m:val="skw"/>
                        <m:ctrlP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𝒉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is decreasing 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GP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whose sum is less than </a:t>
                </a:r>
                <a:r>
                  <a:rPr lang="en-US" b="1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(when h tends to infinity, the sum tends to 1). In further analysis, let's take an upper bound on the sum which is 1.</a:t>
                </a:r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This gives:				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𝑺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𝒉</m:t>
                        </m:r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𝒉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1" i="1">
                                    <a:solidFill>
                                      <a:srgbClr val="23262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solidFill>
                                      <a:srgbClr val="23262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b="1" i="1">
                                    <a:solidFill>
                                      <a:srgbClr val="23262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𝒉</m:t>
                                </m:r>
                                <m:r>
                                  <a:rPr lang="en-US" b="1" i="1">
                                    <a:solidFill>
                                      <a:srgbClr val="23262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solidFill>
                                      <a:srgbClr val="232629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𝟏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4802188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𝒉</m:t>
                          </m:r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𝒉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11430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𝒉</m:t>
                          </m:r>
                        </m:sup>
                      </m:sSup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𝒉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as 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𝒉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𝐥𝐨𝐠</m:t>
                        </m:r>
                      </m:fName>
                      <m:e>
                        <m:d>
                          <m:dPr>
                            <m:ctrlP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232629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𝒏</m:t>
                            </m:r>
                          </m:e>
                        </m:d>
                      </m:e>
                    </m:func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232629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𝒉</m:t>
                        </m:r>
                      </m:sup>
                    </m:sSup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𝒏</m:t>
                    </m:r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232629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𝑺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𝐥𝐨𝐠</m:t>
                    </m:r>
                    <m:r>
                      <a:rPr lang="en-US" b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⁡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232629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fontAlgn="base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∴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232629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𝑶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𝒏</m:t>
                      </m:r>
                      <m:r>
                        <a:rPr lang="en-US" b="1" i="1">
                          <a:solidFill>
                            <a:srgbClr val="232629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513661-9196-4F43-9159-865B6733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22" y="1993508"/>
                <a:ext cx="10923177" cy="4167359"/>
              </a:xfrm>
              <a:prstGeom prst="rect">
                <a:avLst/>
              </a:prstGeom>
              <a:blipFill>
                <a:blip r:embed="rId3"/>
                <a:stretch>
                  <a:fillRect l="-446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DE1A4-D9DB-446E-A7D7-1F8B52A643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E81D605-06A6-492D-940F-A815A8509037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30641-8D80-4826-A5BA-F4D3F5CEFE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C7CE8-C6F6-40AD-BBC2-59F13F76F0C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93087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8255588" cy="610863"/>
          </a:xfrm>
        </p:spPr>
        <p:txBody>
          <a:bodyPr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of Heap Sort Algorithm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3603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5FD63-B38B-4C5A-86C5-623783AFBECE}"/>
              </a:ext>
            </a:extLst>
          </p:cNvPr>
          <p:cNvSpPr txBox="1"/>
          <p:nvPr/>
        </p:nvSpPr>
        <p:spPr>
          <a:xfrm>
            <a:off x="916121" y="2081727"/>
            <a:ext cx="10212322" cy="360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Stable or Unstable: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Heap sort is unstable because operations in the heap can change the relative order of equivalent keys. The binary heap can be represented using array-based methods to reduce space and memory usage.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sorting algorithm can be made stable.</a:t>
            </a:r>
          </a:p>
          <a:p>
            <a:pPr marL="457200" marR="0" indent="-45720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In-place or Out-of-place: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Heap sort is an in-place algorithm, where inputs are overwritten using no extra data structures at runtime. 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indent="-45720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Online or Offline: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Heapsort will first take the entire array and convert it into a max heap or min heap, so its an offline algorithm.</a:t>
            </a:r>
          </a:p>
          <a:p>
            <a:pPr marL="457200" marR="0" indent="-45720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or In-adaptive: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in-adaptive algorithm is one which does not consider the elements which are already sorted. They try to force every single element to be re-ordered to confirm their sorted-ness. Heap sort algorithm follow this attribute.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811B2-B066-47DC-A6FC-D54349C35D15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EEA71DB-4E5B-457B-ADC3-1EAB0313EE88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101DB-C8F4-4F7B-94B3-CDB1F1360F1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173BB-4A16-4D3B-81AF-F469862FBC3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01588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26068"/>
            <a:ext cx="10489068" cy="586530"/>
          </a:xfrm>
        </p:spPr>
        <p:txBody>
          <a:bodyPr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of Heap Sort Algorithm (Continued)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13661-9196-4F43-9159-865B67331101}"/>
              </a:ext>
            </a:extLst>
          </p:cNvPr>
          <p:cNvSpPr txBox="1"/>
          <p:nvPr/>
        </p:nvSpPr>
        <p:spPr>
          <a:xfrm>
            <a:off x="964022" y="2079236"/>
            <a:ext cx="10923177" cy="289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based or Non-comparison based: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comparison based sorting algorithms, we compare elements of an array with each other to determines which of two elements should occur first in the final sorted list. Heap sort is a comparison based algorithm.</a:t>
            </a:r>
          </a:p>
          <a:p>
            <a:pPr marL="457200" marR="0" indent="-457200" algn="just" fontAlgn="ba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2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and Negative Integer Number: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sort can work with both positive and negative integer number.</a:t>
            </a:r>
          </a:p>
          <a:p>
            <a:pPr marL="457200" indent="-457200" algn="just" fontAlgn="base">
              <a:lnSpc>
                <a:spcPct val="115000"/>
              </a:lnSpc>
              <a:buFont typeface="+mj-lt"/>
              <a:buAutoNum type="arabicPeriod" startAt="5"/>
            </a:pPr>
            <a:r>
              <a:rPr lang="en-US" sz="20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and Negative Floating-point Number: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sort can work with both positive and negative floating-point number.</a:t>
            </a:r>
          </a:p>
          <a:p>
            <a:pPr marL="457200" indent="-457200" algn="just" fontAlgn="base">
              <a:lnSpc>
                <a:spcPct val="115000"/>
              </a:lnSpc>
              <a:buFont typeface="+mj-lt"/>
              <a:buAutoNum type="arabicPeriod" startAt="5"/>
            </a:pPr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07E649-A639-45D8-AE4E-9D7BBCA432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D3891D-78E8-4508-B861-950BE9EA4567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D9A9D-7A06-4693-9589-4C1C10F44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43C18-4561-4D0F-BC85-02F51BE034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499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26068"/>
            <a:ext cx="6962266" cy="586530"/>
          </a:xfrm>
        </p:spPr>
        <p:txBody>
          <a:bodyPr>
            <a:norm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</a:t>
            </a:r>
            <a:r>
              <a:rPr lang="en-US" sz="36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Heapify</a:t>
            </a:r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Pseudocode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513661-9196-4F43-9159-865B67331101}"/>
                  </a:ext>
                </a:extLst>
              </p:cNvPr>
              <p:cNvSpPr txBox="1"/>
              <p:nvPr/>
            </p:nvSpPr>
            <p:spPr>
              <a:xfrm>
                <a:off x="964023" y="2205937"/>
                <a:ext cx="6096000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max_heapify</a:t>
                </a:r>
                <a:r>
                  <a:rPr 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(A, n, </a:t>
                </a:r>
                <a:r>
                  <a:rPr lang="en-US" b="1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l = LEFT(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lvl="0" indent="45720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r = RIGHT(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lvl="0" indent="45720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(l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 and A[l] &gt; A[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]):</a:t>
                </a:r>
              </a:p>
              <a:p>
                <a:pPr marL="457200" lvl="0" indent="45720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= l	</a:t>
                </a:r>
              </a:p>
              <a:p>
                <a:pPr marL="457200" lvl="0" indent="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else: </a:t>
                </a:r>
              </a:p>
              <a:p>
                <a:pPr marL="457200" lvl="0" indent="45720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=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45720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(r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 and A[r] &gt; A[largest]):</a:t>
                </a:r>
              </a:p>
              <a:p>
                <a:pPr marL="457200" lvl="0" indent="45720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largest = r</a:t>
                </a:r>
              </a:p>
              <a:p>
                <a:pPr marL="457200" lvl="0" indent="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(largest !=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457200" lvl="0" indent="45720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exchange A[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with A[largest]</a:t>
                </a:r>
              </a:p>
              <a:p>
                <a:pPr marL="457200" lvl="0" indent="45720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max_heapify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(A, n, largest)</a:t>
                </a:r>
              </a:p>
              <a:p>
                <a:pPr marL="0" lvl="0" indent="0" algn="just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513661-9196-4F43-9159-865B6733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23" y="2205937"/>
                <a:ext cx="6096000" cy="3693319"/>
              </a:xfrm>
              <a:prstGeom prst="rect">
                <a:avLst/>
              </a:prstGeom>
              <a:blipFill>
                <a:blip r:embed="rId4"/>
                <a:stretch>
                  <a:fillRect l="-800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EC09E2-2F29-4DBA-9B88-5C1FFCF6164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C201369-67FC-44B0-ABBB-3361FBE22D54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5D4C5-6A95-4C1F-87D7-907626EE09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F92E4-CB16-401A-955D-97212874AB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2461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121" y="1134695"/>
            <a:ext cx="8255588" cy="610863"/>
          </a:xfrm>
        </p:spPr>
        <p:txBody>
          <a:bodyPr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and Cons of Heap Sort Algorithm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745E5DA-BF9E-4E30-8373-61368A2A6A86}"/>
              </a:ext>
            </a:extLst>
          </p:cNvPr>
          <p:cNvSpPr txBox="1">
            <a:spLocks/>
          </p:cNvSpPr>
          <p:nvPr/>
        </p:nvSpPr>
        <p:spPr>
          <a:xfrm>
            <a:off x="916121" y="2200573"/>
            <a:ext cx="10359758" cy="41021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5FD63-B38B-4C5A-86C5-623783AFBECE}"/>
                  </a:ext>
                </a:extLst>
              </p:cNvPr>
              <p:cNvSpPr txBox="1"/>
              <p:nvPr/>
            </p:nvSpPr>
            <p:spPr>
              <a:xfrm>
                <a:off x="935371" y="2045024"/>
                <a:ext cx="10212322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sz="2000" b="1" u="sng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Pros:</a:t>
                </a:r>
              </a:p>
              <a:p>
                <a:pPr marL="457200" indent="-457200" algn="l" rtl="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Time-efficient algorithm with time complexity of O(n log n);</a:t>
                </a:r>
              </a:p>
              <a:p>
                <a:pPr marL="457200" indent="-457200" algn="l" rtl="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Uses less memory;</a:t>
                </a:r>
              </a:p>
              <a:p>
                <a:pPr marL="457200" indent="-457200" algn="l" rtl="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Maintain consistency in performance as it performs uniformly in best case (Big – Omega (</a:t>
                </a:r>
                <a:r>
                  <a:rPr lang="el-GR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)), average case (Theta (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)), and worst-case (Big – Oh (O)) context</a:t>
                </a:r>
              </a:p>
              <a:p>
                <a:pPr algn="l" rtl="0"/>
                <a:endParaRPr lang="en-US" sz="2000" b="1" u="sng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 rtl="0"/>
                <a:r>
                  <a:rPr lang="en-US" sz="2000" b="1" u="sng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Cons:</a:t>
                </a:r>
              </a:p>
              <a:p>
                <a:pPr marL="457200" indent="-457200" algn="l" rtl="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sort cause the relative order of corresponding keys can change because of operations in the heap;</a:t>
                </a:r>
              </a:p>
              <a:p>
                <a:pPr marL="457200" indent="-457200" algn="l" rtl="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Unable to do external sorting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5FD63-B38B-4C5A-86C5-623783AFB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71" y="2045024"/>
                <a:ext cx="10212322" cy="3170099"/>
              </a:xfrm>
              <a:prstGeom prst="rect">
                <a:avLst/>
              </a:prstGeom>
              <a:blipFill>
                <a:blip r:embed="rId3"/>
                <a:stretch>
                  <a:fillRect l="-597" t="-962" r="-95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2C021-0203-423E-8609-CA633A8E1E3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B7331E2E-DB36-47F3-9CA1-0F93997EFB12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3496C-E8EB-48F1-916C-FBDC56EF92C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40D0D-5BE4-4FA2-8ECE-2642CAC7740D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0155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26068"/>
            <a:ext cx="10489068" cy="586530"/>
          </a:xfrm>
        </p:spPr>
        <p:txBody>
          <a:bodyPr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Uses of Heap Sort Algorithm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13661-9196-4F43-9159-865B67331101}"/>
              </a:ext>
            </a:extLst>
          </p:cNvPr>
          <p:cNvSpPr txBox="1"/>
          <p:nvPr/>
        </p:nvSpPr>
        <p:spPr>
          <a:xfrm>
            <a:off x="964023" y="2079236"/>
            <a:ext cx="102516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 algn="just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concerned with security and embedded system such as Linux Kernel uses Heap Sort because of the O(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nlog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(n)); </a:t>
            </a:r>
          </a:p>
          <a:p>
            <a:pPr marL="457200" marR="0" indent="-457200" algn="just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Able to access minimum or maximum value instantly; </a:t>
            </a:r>
          </a:p>
          <a:p>
            <a:pPr marL="457200" marR="0" indent="-457200" algn="just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order in statistics; </a:t>
            </a:r>
          </a:p>
          <a:p>
            <a:pPr marL="457200" marR="0" indent="-457200" algn="just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Dealing with priority queues in Dijkstra’s algorithm (shortest path), Prim’s algorithm (minimum spanning tree) and Huffman encoding (data compression); </a:t>
            </a:r>
          </a:p>
          <a:p>
            <a:pPr marL="457200" marR="0" indent="-457200" algn="just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order to overcome the worst-case complexity of Quick Sort algorithm from O(n^2) to O(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nlog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(n)) in Heap Sort.</a:t>
            </a:r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A8E5-5858-4409-8493-FDB41B3F85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20DC85-207A-45AE-9925-6030FDE7725F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C574F-1994-4E83-A05D-A39E0ECD63F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7EAA-58DC-4499-A802-409DD26F02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10772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seudocode">
            <a:hlinkClick r:id="" action="ppaction://media"/>
            <a:extLst>
              <a:ext uri="{FF2B5EF4-FFF2-40B4-BE49-F238E27FC236}">
                <a16:creationId xmlns:a16="http://schemas.microsoft.com/office/drawing/2014/main" id="{331F2181-48C8-4451-913C-3CD840DC47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A6AE694-4335-46A5-9C27-DF020A04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321920"/>
            <a:ext cx="8120063" cy="610863"/>
          </a:xfrm>
        </p:spPr>
        <p:txBody>
          <a:bodyPr>
            <a:noAutofit/>
          </a:bodyPr>
          <a:lstStyle/>
          <a:p>
            <a:r>
              <a:rPr lang="en" sz="36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Sort </a:t>
            </a:r>
            <a:r>
              <a:rPr lang="en-US" sz="36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 Code Explanation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9DE6D4-6884-4AAF-936B-72A49A4F2E1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280B130-2FA8-4CCD-9073-085A5EF3C7AE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462CC8C-7D0D-42A4-8455-2AC911734E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489868-17E7-44C3-B454-5FC68B95DE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355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plementation ">
            <a:hlinkClick r:id="" action="ppaction://media"/>
            <a:extLst>
              <a:ext uri="{FF2B5EF4-FFF2-40B4-BE49-F238E27FC236}">
                <a16:creationId xmlns:a16="http://schemas.microsoft.com/office/drawing/2014/main" id="{09F94B62-DFB3-43B1-8478-C40DC91169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A6AE694-4335-46A5-9C27-DF020A04E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11" y="321920"/>
            <a:ext cx="10763251" cy="610863"/>
          </a:xfrm>
        </p:spPr>
        <p:txBody>
          <a:bodyPr>
            <a:noAutofit/>
          </a:bodyPr>
          <a:lstStyle/>
          <a:p>
            <a:r>
              <a:rPr lang="en" sz="36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 Sort </a:t>
            </a:r>
            <a:r>
              <a:rPr lang="en-US" sz="3600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Implementation Explanation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97FEF-662A-4720-BA8A-EDC1B464C8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8F996B8-DCC2-4A63-805A-71DDE78C052E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461DF-7EE4-47E8-9E8F-DA78739FAE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9F645-CA94-4A84-9F9A-8B71F98D87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399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239FF8-8152-4E37-AB81-710AED7B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07746"/>
            <a:ext cx="4941477" cy="6108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60F9C-6B4B-410D-966C-BA3C156B7AAE}"/>
              </a:ext>
            </a:extLst>
          </p:cNvPr>
          <p:cNvSpPr txBox="1"/>
          <p:nvPr/>
        </p:nvSpPr>
        <p:spPr>
          <a:xfrm>
            <a:off x="924213" y="1818609"/>
            <a:ext cx="10343573" cy="419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</a:t>
            </a: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Maintaining the Heap Property,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https://docs.google.com/presentation/d/1ZGiEK5zT_0vbUznwuQEos70I2EKArLgK/edit#slide=id.p8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Khaled, Max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Heapify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Pseudocode,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https://docs.google.com/presentation/d/1ZGiEK5zT_0vbUznwuQEos70I2EKArLgK/edit#slide=id.p9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</a:t>
            </a: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Building a Heap, </a:t>
            </a: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https://docs.google.com/presentation/d/1ZGiEK5zT_0vbUznwuQEos70I2EKArLgK/edit#slide=id.p18</a:t>
            </a:r>
            <a:endParaRPr lang="en-US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</a:t>
            </a: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Building Max Heap Pseudocode, </a:t>
            </a: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https://docs.google.com/presentation/d/1ZGiEK5zT_0vbUznwuQEos70I2EKArLgK/edit#slide=id.p19</a:t>
            </a:r>
            <a:endParaRPr lang="en-US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</a:t>
            </a: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Building Max Heap Pseudocode, </a:t>
            </a:r>
            <a:r>
              <a:rPr lang="en-US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https://docs.google.com/presentation/d/1ZGiEK5zT_0vbUznwuQEos70I2EKArLgK/edit#slide=id.p47</a:t>
            </a:r>
            <a:endParaRPr lang="en-US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DAC0FF-230A-4812-856B-B66220F731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05EF52B-2239-48F9-BA26-1AFA20148F42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3F9EE-582A-47EA-838C-2E278A6094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95DE5-21AC-43D2-88C6-361C420186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25171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239FF8-8152-4E37-AB81-710AED7B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07746"/>
            <a:ext cx="4941477" cy="6108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60F9C-6B4B-410D-966C-BA3C156B7AAE}"/>
              </a:ext>
            </a:extLst>
          </p:cNvPr>
          <p:cNvSpPr txBox="1"/>
          <p:nvPr/>
        </p:nvSpPr>
        <p:spPr>
          <a:xfrm>
            <a:off x="924213" y="1818609"/>
            <a:ext cx="10343573" cy="378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Khaled, Heap Sort Pseudocode,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https://docs.google.com/presentation/d/1ZGiEK5zT_0vbUznwuQEos70I2EKArLgK/edit#slide=id.p48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Asif Bin Khaled, Running Time of Max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Heapify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https://docs.google.com/presentation/d/1ZGiEK5zT_0vbUznwuQEos70I2EKArLgK/edit#slide=id.p15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Varun Singla, 10 March 2021, Complexity Analysis of Max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Heapify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https://youtu.be/8noP3YjjJCM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Tanuj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Yadav, 25 November 2021, Complexity Analysis of Build Max Heap,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https://stackoverflow.com/questions/9755721/how-can-building-a-heap-be-on-time-complexity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August 2021, Attributes of Heap Sort Algorithm (1-2),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https://faq-qa.com/en/Q%26A/page=acba121039cd44fde0bbbc1887a9d268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2C925-C429-48E8-B9D5-6C0F57BFD0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BFD021E-74A3-4E40-969D-14D0C30D9449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6CB41-C298-48B9-B9C3-CDA8A6F4C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06F62B-8DD8-48D9-8873-20D2ECDFA7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04228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239FF8-8152-4E37-AB81-710AED7B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07746"/>
            <a:ext cx="4941477" cy="6108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60F9C-6B4B-410D-966C-BA3C156B7AAE}"/>
              </a:ext>
            </a:extLst>
          </p:cNvPr>
          <p:cNvSpPr txBox="1"/>
          <p:nvPr/>
        </p:nvSpPr>
        <p:spPr>
          <a:xfrm>
            <a:off x="924213" y="1818609"/>
            <a:ext cx="10343573" cy="2956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Ishita Gambhir, 21 July 2020, Attributes of Heap Sort Algorithm (3),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https://discuss.codingblocks.com/t/heap-sort-issue/96524/4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 of Heap Sort Algorithm (4),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https://www.tutorialspoint.com/data_structures_algorithms/sorting_algorithms.htm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AfterAcademy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25 December 2019, </a:t>
            </a:r>
            <a:r>
              <a:rPr lang="e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Attributes of Heap Sort Algorithm (Continued) (5),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https://afteracademy.com/blog/comparison-of-sorting-algorithms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https://algorithm-visualizer.org/brute-force/heapsort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F25B8D-52F7-44F3-AED4-CC0AE1AFA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1329E3-5AFA-42AA-BF06-50255FA453ED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427E5C-3C26-469C-97EE-2AFA36FCCBD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609F38-C9B0-43F8-8FAF-2FF4B4679F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021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1EEFEA1-1ABA-4D6A-A18A-66DA189AE57A}"/>
              </a:ext>
            </a:extLst>
          </p:cNvPr>
          <p:cNvSpPr txBox="1"/>
          <p:nvPr/>
        </p:nvSpPr>
        <p:spPr>
          <a:xfrm>
            <a:off x="1917290" y="1995949"/>
            <a:ext cx="6892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172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190198"/>
            <a:ext cx="6962266" cy="522400"/>
          </a:xfrm>
        </p:spPr>
        <p:txBody>
          <a:bodyPr>
            <a:no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Max </a:t>
            </a:r>
            <a:r>
              <a:rPr lang="en-US" sz="36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Heapify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Google Shape;131;p10">
            <a:extLst>
              <a:ext uri="{FF2B5EF4-FFF2-40B4-BE49-F238E27FC236}">
                <a16:creationId xmlns:a16="http://schemas.microsoft.com/office/drawing/2014/main" id="{07C56BF4-D92D-4089-A9A3-CCFA2034594C}"/>
              </a:ext>
            </a:extLst>
          </p:cNvPr>
          <p:cNvSpPr/>
          <p:nvPr/>
        </p:nvSpPr>
        <p:spPr>
          <a:xfrm>
            <a:off x="3703691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oogle Shape;143;p10">
            <a:extLst>
              <a:ext uri="{FF2B5EF4-FFF2-40B4-BE49-F238E27FC236}">
                <a16:creationId xmlns:a16="http://schemas.microsoft.com/office/drawing/2014/main" id="{6D1A319F-0E6E-46A6-93A0-ECF28610E1E5}"/>
              </a:ext>
            </a:extLst>
          </p:cNvPr>
          <p:cNvCxnSpPr>
            <a:cxnSpLocks/>
            <a:stCxn id="9" idx="4"/>
            <a:endCxn id="13" idx="7"/>
          </p:cNvCxnSpPr>
          <p:nvPr/>
        </p:nvCxnSpPr>
        <p:spPr>
          <a:xfrm flipH="1">
            <a:off x="4317813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4" name="Google Shape;153;p10">
            <a:extLst>
              <a:ext uri="{FF2B5EF4-FFF2-40B4-BE49-F238E27FC236}">
                <a16:creationId xmlns:a16="http://schemas.microsoft.com/office/drawing/2014/main" id="{6B78AB08-75C0-4A99-8DC0-B11E82FC425D}"/>
              </a:ext>
            </a:extLst>
          </p:cNvPr>
          <p:cNvSpPr txBox="1"/>
          <p:nvPr/>
        </p:nvSpPr>
        <p:spPr>
          <a:xfrm>
            <a:off x="3769484" y="4971700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" name="Google Shape;131;p10">
            <a:extLst>
              <a:ext uri="{FF2B5EF4-FFF2-40B4-BE49-F238E27FC236}">
                <a16:creationId xmlns:a16="http://schemas.microsoft.com/office/drawing/2014/main" id="{FBAF1D40-35DC-4FE8-B970-7F3F9A9DD564}"/>
              </a:ext>
            </a:extLst>
          </p:cNvPr>
          <p:cNvSpPr/>
          <p:nvPr/>
        </p:nvSpPr>
        <p:spPr>
          <a:xfrm>
            <a:off x="5308668" y="532103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14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" name="Google Shape;134;p10">
            <a:extLst>
              <a:ext uri="{FF2B5EF4-FFF2-40B4-BE49-F238E27FC236}">
                <a16:creationId xmlns:a16="http://schemas.microsoft.com/office/drawing/2014/main" id="{6D039254-6C42-436C-BCC0-36B71E22ACBC}"/>
              </a:ext>
            </a:extLst>
          </p:cNvPr>
          <p:cNvSpPr/>
          <p:nvPr/>
        </p:nvSpPr>
        <p:spPr>
          <a:xfrm>
            <a:off x="6267201" y="535489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5" name="Google Shape;134;p10">
            <a:extLst>
              <a:ext uri="{FF2B5EF4-FFF2-40B4-BE49-F238E27FC236}">
                <a16:creationId xmlns:a16="http://schemas.microsoft.com/office/drawing/2014/main" id="{A6509CFE-6E86-4519-B25C-580C7CD66DF1}"/>
              </a:ext>
            </a:extLst>
          </p:cNvPr>
          <p:cNvSpPr/>
          <p:nvPr/>
        </p:nvSpPr>
        <p:spPr>
          <a:xfrm>
            <a:off x="7813822" y="5304100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6" name="Google Shape;134;p10">
            <a:extLst>
              <a:ext uri="{FF2B5EF4-FFF2-40B4-BE49-F238E27FC236}">
                <a16:creationId xmlns:a16="http://schemas.microsoft.com/office/drawing/2014/main" id="{4A11285C-FBF9-4214-B8B1-D8D49EEB1818}"/>
              </a:ext>
            </a:extLst>
          </p:cNvPr>
          <p:cNvSpPr/>
          <p:nvPr/>
        </p:nvSpPr>
        <p:spPr>
          <a:xfrm>
            <a:off x="8947882" y="529828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58" name="Google Shape;142;p10">
            <a:extLst>
              <a:ext uri="{FF2B5EF4-FFF2-40B4-BE49-F238E27FC236}">
                <a16:creationId xmlns:a16="http://schemas.microsoft.com/office/drawing/2014/main" id="{449EC78A-9AB8-4D29-B7F3-609CE69754B4}"/>
              </a:ext>
            </a:extLst>
          </p:cNvPr>
          <p:cNvCxnSpPr>
            <a:cxnSpLocks/>
          </p:cNvCxnSpPr>
          <p:nvPr/>
        </p:nvCxnSpPr>
        <p:spPr>
          <a:xfrm>
            <a:off x="491963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oogle Shape;143;p10">
            <a:extLst>
              <a:ext uri="{FF2B5EF4-FFF2-40B4-BE49-F238E27FC236}">
                <a16:creationId xmlns:a16="http://schemas.microsoft.com/office/drawing/2014/main" id="{B9F2A1D3-B5BC-4030-ADFA-B274E29D9948}"/>
              </a:ext>
            </a:extLst>
          </p:cNvPr>
          <p:cNvCxnSpPr>
            <a:cxnSpLocks/>
          </p:cNvCxnSpPr>
          <p:nvPr/>
        </p:nvCxnSpPr>
        <p:spPr>
          <a:xfrm flipH="1">
            <a:off x="6799630" y="4839589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oogle Shape;142;p10">
            <a:extLst>
              <a:ext uri="{FF2B5EF4-FFF2-40B4-BE49-F238E27FC236}">
                <a16:creationId xmlns:a16="http://schemas.microsoft.com/office/drawing/2014/main" id="{5E337E6B-D120-4FE4-B285-C6B90918A5D3}"/>
              </a:ext>
            </a:extLst>
          </p:cNvPr>
          <p:cNvCxnSpPr>
            <a:cxnSpLocks/>
          </p:cNvCxnSpPr>
          <p:nvPr/>
        </p:nvCxnSpPr>
        <p:spPr>
          <a:xfrm>
            <a:off x="7398399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oogle Shape;143;p10">
            <a:extLst>
              <a:ext uri="{FF2B5EF4-FFF2-40B4-BE49-F238E27FC236}">
                <a16:creationId xmlns:a16="http://schemas.microsoft.com/office/drawing/2014/main" id="{9ED1876A-8B28-46FF-B735-504DC79FF7A0}"/>
              </a:ext>
            </a:extLst>
          </p:cNvPr>
          <p:cNvCxnSpPr>
            <a:cxnSpLocks/>
          </p:cNvCxnSpPr>
          <p:nvPr/>
        </p:nvCxnSpPr>
        <p:spPr>
          <a:xfrm flipH="1">
            <a:off x="9534419" y="4814188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Google Shape;153;p10">
            <a:extLst>
              <a:ext uri="{FF2B5EF4-FFF2-40B4-BE49-F238E27FC236}">
                <a16:creationId xmlns:a16="http://schemas.microsoft.com/office/drawing/2014/main" id="{4561BDAB-A507-47CE-B24C-D83897257D4D}"/>
              </a:ext>
            </a:extLst>
          </p:cNvPr>
          <p:cNvSpPr txBox="1"/>
          <p:nvPr/>
        </p:nvSpPr>
        <p:spPr>
          <a:xfrm>
            <a:off x="5427773" y="493678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1" name="Google Shape;153;p10">
            <a:extLst>
              <a:ext uri="{FF2B5EF4-FFF2-40B4-BE49-F238E27FC236}">
                <a16:creationId xmlns:a16="http://schemas.microsoft.com/office/drawing/2014/main" id="{FCEB8495-C763-4388-A2A1-06D550B539A2}"/>
              </a:ext>
            </a:extLst>
          </p:cNvPr>
          <p:cNvSpPr txBox="1"/>
          <p:nvPr/>
        </p:nvSpPr>
        <p:spPr>
          <a:xfrm>
            <a:off x="6358516" y="493678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2" name="Google Shape;153;p10">
            <a:extLst>
              <a:ext uri="{FF2B5EF4-FFF2-40B4-BE49-F238E27FC236}">
                <a16:creationId xmlns:a16="http://schemas.microsoft.com/office/drawing/2014/main" id="{F17103FC-C0E2-43F5-A414-DAE9C8D6AFF3}"/>
              </a:ext>
            </a:extLst>
          </p:cNvPr>
          <p:cNvSpPr txBox="1"/>
          <p:nvPr/>
        </p:nvSpPr>
        <p:spPr>
          <a:xfrm>
            <a:off x="7864992" y="491039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3" name="Google Shape;153;p10">
            <a:extLst>
              <a:ext uri="{FF2B5EF4-FFF2-40B4-BE49-F238E27FC236}">
                <a16:creationId xmlns:a16="http://schemas.microsoft.com/office/drawing/2014/main" id="{B387A392-95A7-41C0-9CBD-C2F08BED4596}"/>
              </a:ext>
            </a:extLst>
          </p:cNvPr>
          <p:cNvSpPr txBox="1"/>
          <p:nvPr/>
        </p:nvSpPr>
        <p:spPr>
          <a:xfrm>
            <a:off x="8947151" y="4890035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14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040B7F-FB20-455A-970D-81B163649A5B}"/>
              </a:ext>
            </a:extLst>
          </p:cNvPr>
          <p:cNvSpPr txBox="1"/>
          <p:nvPr/>
        </p:nvSpPr>
        <p:spPr>
          <a:xfrm>
            <a:off x="8901285" y="6254343"/>
            <a:ext cx="262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nodes: 14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4E6976-8A62-4B21-82F6-F46D663CE5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301AB0B-89E0-42BA-AAA8-608C47CA2BDC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94938-0E78-42ED-B3AB-E9DB4B214A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FDDF3-322D-43FB-90EC-D59D5F0F16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4350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1075146"/>
            <a:ext cx="6962266" cy="637452"/>
          </a:xfrm>
        </p:spPr>
        <p:txBody>
          <a:bodyPr>
            <a:noAutofit/>
          </a:bodyPr>
          <a:lstStyle/>
          <a:p>
            <a:r>
              <a:rPr lang="en-US" sz="36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of Max </a:t>
            </a:r>
            <a:r>
              <a:rPr lang="en-US" sz="36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Heapify</a:t>
            </a:r>
            <a:endParaRPr lang="en-US" sz="3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125;p10">
            <a:extLst>
              <a:ext uri="{FF2B5EF4-FFF2-40B4-BE49-F238E27FC236}">
                <a16:creationId xmlns:a16="http://schemas.microsoft.com/office/drawing/2014/main" id="{CEE23ADB-4C1E-46C9-959C-09045BA53F2F}"/>
              </a:ext>
            </a:extLst>
          </p:cNvPr>
          <p:cNvSpPr/>
          <p:nvPr/>
        </p:nvSpPr>
        <p:spPr>
          <a:xfrm>
            <a:off x="5736201" y="2041967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Google Shape;126;p10">
            <a:extLst>
              <a:ext uri="{FF2B5EF4-FFF2-40B4-BE49-F238E27FC236}">
                <a16:creationId xmlns:a16="http://schemas.microsoft.com/office/drawing/2014/main" id="{05A93A54-7370-4841-A7AE-D90A6F3E93B5}"/>
              </a:ext>
            </a:extLst>
          </p:cNvPr>
          <p:cNvSpPr/>
          <p:nvPr/>
        </p:nvSpPr>
        <p:spPr>
          <a:xfrm>
            <a:off x="3120851" y="316421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" name="Google Shape;127;p10">
            <a:extLst>
              <a:ext uri="{FF2B5EF4-FFF2-40B4-BE49-F238E27FC236}">
                <a16:creationId xmlns:a16="http://schemas.microsoft.com/office/drawing/2014/main" id="{2DFA63B6-4A41-4416-8756-DAC45C08DAAA}"/>
              </a:ext>
            </a:extLst>
          </p:cNvPr>
          <p:cNvSpPr/>
          <p:nvPr/>
        </p:nvSpPr>
        <p:spPr>
          <a:xfrm>
            <a:off x="4546013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0" name="Google Shape;128;p10">
            <a:extLst>
              <a:ext uri="{FF2B5EF4-FFF2-40B4-BE49-F238E27FC236}">
                <a16:creationId xmlns:a16="http://schemas.microsoft.com/office/drawing/2014/main" id="{A3B41064-01A3-4490-89BA-F9F97E35536B}"/>
              </a:ext>
            </a:extLst>
          </p:cNvPr>
          <p:cNvSpPr/>
          <p:nvPr/>
        </p:nvSpPr>
        <p:spPr>
          <a:xfrm>
            <a:off x="1695656" y="4146296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16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" name="Google Shape;129;p10">
            <a:extLst>
              <a:ext uri="{FF2B5EF4-FFF2-40B4-BE49-F238E27FC236}">
                <a16:creationId xmlns:a16="http://schemas.microsoft.com/office/drawing/2014/main" id="{CD62C4E3-3798-46AD-B282-1615ED9743DC}"/>
              </a:ext>
            </a:extLst>
          </p:cNvPr>
          <p:cNvSpPr/>
          <p:nvPr/>
        </p:nvSpPr>
        <p:spPr>
          <a:xfrm>
            <a:off x="2459620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2" name="Google Shape;130;p10">
            <a:extLst>
              <a:ext uri="{FF2B5EF4-FFF2-40B4-BE49-F238E27FC236}">
                <a16:creationId xmlns:a16="http://schemas.microsoft.com/office/drawing/2014/main" id="{753ECDF5-C526-45A1-955E-BFB63D4FB7F7}"/>
              </a:ext>
            </a:extLst>
          </p:cNvPr>
          <p:cNvSpPr/>
          <p:nvPr/>
        </p:nvSpPr>
        <p:spPr>
          <a:xfrm>
            <a:off x="853333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" name="Google Shape;131;p10">
            <a:extLst>
              <a:ext uri="{FF2B5EF4-FFF2-40B4-BE49-F238E27FC236}">
                <a16:creationId xmlns:a16="http://schemas.microsoft.com/office/drawing/2014/main" id="{07C56BF4-D92D-4089-A9A3-CCFA2034594C}"/>
              </a:ext>
            </a:extLst>
          </p:cNvPr>
          <p:cNvSpPr/>
          <p:nvPr/>
        </p:nvSpPr>
        <p:spPr>
          <a:xfrm>
            <a:off x="3703691" y="532368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Google Shape;132;p10">
            <a:extLst>
              <a:ext uri="{FF2B5EF4-FFF2-40B4-BE49-F238E27FC236}">
                <a16:creationId xmlns:a16="http://schemas.microsoft.com/office/drawing/2014/main" id="{60E86B52-E92B-49F7-8D0C-660BFBF7FD08}"/>
              </a:ext>
            </a:extLst>
          </p:cNvPr>
          <p:cNvSpPr/>
          <p:nvPr/>
        </p:nvSpPr>
        <p:spPr>
          <a:xfrm>
            <a:off x="8429925" y="3164235"/>
            <a:ext cx="719600" cy="7028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" name="Google Shape;133;p10">
            <a:extLst>
              <a:ext uri="{FF2B5EF4-FFF2-40B4-BE49-F238E27FC236}">
                <a16:creationId xmlns:a16="http://schemas.microsoft.com/office/drawing/2014/main" id="{0862EBE9-A6D1-4C0F-AA3D-60F2D8368DD2}"/>
              </a:ext>
            </a:extLst>
          </p:cNvPr>
          <p:cNvSpPr/>
          <p:nvPr/>
        </p:nvSpPr>
        <p:spPr>
          <a:xfrm>
            <a:off x="9855087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6" name="Google Shape;134;p10">
            <a:extLst>
              <a:ext uri="{FF2B5EF4-FFF2-40B4-BE49-F238E27FC236}">
                <a16:creationId xmlns:a16="http://schemas.microsoft.com/office/drawing/2014/main" id="{9C33E0AC-4065-4524-B3C9-E21613030A96}"/>
              </a:ext>
            </a:extLst>
          </p:cNvPr>
          <p:cNvSpPr/>
          <p:nvPr/>
        </p:nvSpPr>
        <p:spPr>
          <a:xfrm>
            <a:off x="7004731" y="414631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17" name="Google Shape;135;p10">
            <a:extLst>
              <a:ext uri="{FF2B5EF4-FFF2-40B4-BE49-F238E27FC236}">
                <a16:creationId xmlns:a16="http://schemas.microsoft.com/office/drawing/2014/main" id="{30029D3B-D74E-4042-9513-49E096C69587}"/>
              </a:ext>
            </a:extLst>
          </p:cNvPr>
          <p:cNvCxnSpPr>
            <a:cxnSpLocks/>
            <a:stCxn id="7" idx="4"/>
            <a:endCxn id="8" idx="7"/>
          </p:cNvCxnSpPr>
          <p:nvPr/>
        </p:nvCxnSpPr>
        <p:spPr>
          <a:xfrm flipH="1">
            <a:off x="3735201" y="2744767"/>
            <a:ext cx="23608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oogle Shape;136;p10">
            <a:extLst>
              <a:ext uri="{FF2B5EF4-FFF2-40B4-BE49-F238E27FC236}">
                <a16:creationId xmlns:a16="http://schemas.microsoft.com/office/drawing/2014/main" id="{9F191ED6-C76C-4031-B617-F3ED42099817}"/>
              </a:ext>
            </a:extLst>
          </p:cNvPr>
          <p:cNvCxnSpPr>
            <a:cxnSpLocks/>
            <a:stCxn id="7" idx="4"/>
            <a:endCxn id="14" idx="1"/>
          </p:cNvCxnSpPr>
          <p:nvPr/>
        </p:nvCxnSpPr>
        <p:spPr>
          <a:xfrm>
            <a:off x="6096001" y="2744767"/>
            <a:ext cx="2439200" cy="52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oogle Shape;137;p10">
            <a:extLst>
              <a:ext uri="{FF2B5EF4-FFF2-40B4-BE49-F238E27FC236}">
                <a16:creationId xmlns:a16="http://schemas.microsoft.com/office/drawing/2014/main" id="{D09E07FD-BF4C-4305-BC8D-55CC5067AE71}"/>
              </a:ext>
            </a:extLst>
          </p:cNvPr>
          <p:cNvCxnSpPr>
            <a:cxnSpLocks/>
            <a:stCxn id="8" idx="4"/>
            <a:endCxn id="10" idx="7"/>
          </p:cNvCxnSpPr>
          <p:nvPr/>
        </p:nvCxnSpPr>
        <p:spPr>
          <a:xfrm flipH="1">
            <a:off x="23098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oogle Shape;138;p10">
            <a:extLst>
              <a:ext uri="{FF2B5EF4-FFF2-40B4-BE49-F238E27FC236}">
                <a16:creationId xmlns:a16="http://schemas.microsoft.com/office/drawing/2014/main" id="{BD1E8F45-DC66-4184-9D3C-B2200D48FA50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3480651" y="3867019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oogle Shape;139;p10">
            <a:extLst>
              <a:ext uri="{FF2B5EF4-FFF2-40B4-BE49-F238E27FC236}">
                <a16:creationId xmlns:a16="http://schemas.microsoft.com/office/drawing/2014/main" id="{C333C212-72D3-415B-9ED2-912B77EC6F1E}"/>
              </a:ext>
            </a:extLst>
          </p:cNvPr>
          <p:cNvCxnSpPr>
            <a:cxnSpLocks/>
            <a:stCxn id="14" idx="4"/>
            <a:endCxn id="16" idx="7"/>
          </p:cNvCxnSpPr>
          <p:nvPr/>
        </p:nvCxnSpPr>
        <p:spPr>
          <a:xfrm flipH="1">
            <a:off x="76189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40;p10">
            <a:extLst>
              <a:ext uri="{FF2B5EF4-FFF2-40B4-BE49-F238E27FC236}">
                <a16:creationId xmlns:a16="http://schemas.microsoft.com/office/drawing/2014/main" id="{DEE75750-ADCF-497B-96EF-ACE7F5702F36}"/>
              </a:ext>
            </a:extLst>
          </p:cNvPr>
          <p:cNvCxnSpPr>
            <a:cxnSpLocks/>
            <a:stCxn id="14" idx="4"/>
            <a:endCxn id="15" idx="1"/>
          </p:cNvCxnSpPr>
          <p:nvPr/>
        </p:nvCxnSpPr>
        <p:spPr>
          <a:xfrm>
            <a:off x="8789725" y="3867035"/>
            <a:ext cx="1170800" cy="3824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oogle Shape;141;p10">
            <a:extLst>
              <a:ext uri="{FF2B5EF4-FFF2-40B4-BE49-F238E27FC236}">
                <a16:creationId xmlns:a16="http://schemas.microsoft.com/office/drawing/2014/main" id="{77EE8B39-86E3-496F-A47C-84836756F75F}"/>
              </a:ext>
            </a:extLst>
          </p:cNvPr>
          <p:cNvCxnSpPr>
            <a:cxnSpLocks/>
            <a:stCxn id="10" idx="4"/>
            <a:endCxn id="12" idx="7"/>
          </p:cNvCxnSpPr>
          <p:nvPr/>
        </p:nvCxnSpPr>
        <p:spPr>
          <a:xfrm flipH="1">
            <a:off x="1467456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oogle Shape;142;p10">
            <a:extLst>
              <a:ext uri="{FF2B5EF4-FFF2-40B4-BE49-F238E27FC236}">
                <a16:creationId xmlns:a16="http://schemas.microsoft.com/office/drawing/2014/main" id="{4F891906-7A68-414C-8F59-865EFCCE3765}"/>
              </a:ext>
            </a:extLst>
          </p:cNvPr>
          <p:cNvCxnSpPr>
            <a:cxnSpLocks/>
            <a:stCxn id="10" idx="4"/>
            <a:endCxn id="11" idx="1"/>
          </p:cNvCxnSpPr>
          <p:nvPr/>
        </p:nvCxnSpPr>
        <p:spPr>
          <a:xfrm>
            <a:off x="205545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oogle Shape;143;p10">
            <a:extLst>
              <a:ext uri="{FF2B5EF4-FFF2-40B4-BE49-F238E27FC236}">
                <a16:creationId xmlns:a16="http://schemas.microsoft.com/office/drawing/2014/main" id="{6D1A319F-0E6E-46A6-93A0-ECF28610E1E5}"/>
              </a:ext>
            </a:extLst>
          </p:cNvPr>
          <p:cNvCxnSpPr>
            <a:cxnSpLocks/>
            <a:stCxn id="9" idx="4"/>
            <a:endCxn id="13" idx="7"/>
          </p:cNvCxnSpPr>
          <p:nvPr/>
        </p:nvCxnSpPr>
        <p:spPr>
          <a:xfrm flipH="1">
            <a:off x="4317813" y="4849096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145;p10">
            <a:extLst>
              <a:ext uri="{FF2B5EF4-FFF2-40B4-BE49-F238E27FC236}">
                <a16:creationId xmlns:a16="http://schemas.microsoft.com/office/drawing/2014/main" id="{BAC058F7-85E2-4318-AE2D-81F6B2DC13CE}"/>
              </a:ext>
            </a:extLst>
          </p:cNvPr>
          <p:cNvSpPr txBox="1"/>
          <p:nvPr/>
        </p:nvSpPr>
        <p:spPr>
          <a:xfrm>
            <a:off x="3244067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7" name="Google Shape;146;p10">
            <a:extLst>
              <a:ext uri="{FF2B5EF4-FFF2-40B4-BE49-F238E27FC236}">
                <a16:creationId xmlns:a16="http://schemas.microsoft.com/office/drawing/2014/main" id="{F33C648F-746A-4FBE-95A1-B3F2921720B3}"/>
              </a:ext>
            </a:extLst>
          </p:cNvPr>
          <p:cNvSpPr txBox="1"/>
          <p:nvPr/>
        </p:nvSpPr>
        <p:spPr>
          <a:xfrm>
            <a:off x="8553133" y="2839767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" name="Google Shape;147;p10">
            <a:extLst>
              <a:ext uri="{FF2B5EF4-FFF2-40B4-BE49-F238E27FC236}">
                <a16:creationId xmlns:a16="http://schemas.microsoft.com/office/drawing/2014/main" id="{47C6D418-DCE7-490C-BFFE-7E8F62E73DBD}"/>
              </a:ext>
            </a:extLst>
          </p:cNvPr>
          <p:cNvSpPr txBox="1"/>
          <p:nvPr/>
        </p:nvSpPr>
        <p:spPr>
          <a:xfrm>
            <a:off x="1818867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9" name="Google Shape;148;p10">
            <a:extLst>
              <a:ext uri="{FF2B5EF4-FFF2-40B4-BE49-F238E27FC236}">
                <a16:creationId xmlns:a16="http://schemas.microsoft.com/office/drawing/2014/main" id="{13F7B535-DE32-44AE-B14F-00D4A93E02AB}"/>
              </a:ext>
            </a:extLst>
          </p:cNvPr>
          <p:cNvSpPr txBox="1"/>
          <p:nvPr/>
        </p:nvSpPr>
        <p:spPr>
          <a:xfrm>
            <a:off x="4718900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" name="Google Shape;149;p10">
            <a:extLst>
              <a:ext uri="{FF2B5EF4-FFF2-40B4-BE49-F238E27FC236}">
                <a16:creationId xmlns:a16="http://schemas.microsoft.com/office/drawing/2014/main" id="{75EF91AA-9133-4224-A2A9-4D4137A81A19}"/>
              </a:ext>
            </a:extLst>
          </p:cNvPr>
          <p:cNvSpPr txBox="1"/>
          <p:nvPr/>
        </p:nvSpPr>
        <p:spPr>
          <a:xfrm>
            <a:off x="71279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" name="Google Shape;150;p10">
            <a:extLst>
              <a:ext uri="{FF2B5EF4-FFF2-40B4-BE49-F238E27FC236}">
                <a16:creationId xmlns:a16="http://schemas.microsoft.com/office/drawing/2014/main" id="{B07E71D1-B0E7-48E5-88FB-862406D1CC44}"/>
              </a:ext>
            </a:extLst>
          </p:cNvPr>
          <p:cNvSpPr txBox="1"/>
          <p:nvPr/>
        </p:nvSpPr>
        <p:spPr>
          <a:xfrm>
            <a:off x="9978333" y="3813833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" name="Google Shape;151;p10">
            <a:extLst>
              <a:ext uri="{FF2B5EF4-FFF2-40B4-BE49-F238E27FC236}">
                <a16:creationId xmlns:a16="http://schemas.microsoft.com/office/drawing/2014/main" id="{178A2F01-6C21-49E9-9E97-7E721816832A}"/>
              </a:ext>
            </a:extLst>
          </p:cNvPr>
          <p:cNvSpPr txBox="1"/>
          <p:nvPr/>
        </p:nvSpPr>
        <p:spPr>
          <a:xfrm>
            <a:off x="9765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3" name="Google Shape;152;p10">
            <a:extLst>
              <a:ext uri="{FF2B5EF4-FFF2-40B4-BE49-F238E27FC236}">
                <a16:creationId xmlns:a16="http://schemas.microsoft.com/office/drawing/2014/main" id="{E6ADA22A-6CDA-415F-AE5F-EDC358CAD985}"/>
              </a:ext>
            </a:extLst>
          </p:cNvPr>
          <p:cNvSpPr txBox="1"/>
          <p:nvPr/>
        </p:nvSpPr>
        <p:spPr>
          <a:xfrm>
            <a:off x="2582833" y="497170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4" name="Google Shape;153;p10">
            <a:extLst>
              <a:ext uri="{FF2B5EF4-FFF2-40B4-BE49-F238E27FC236}">
                <a16:creationId xmlns:a16="http://schemas.microsoft.com/office/drawing/2014/main" id="{6B78AB08-75C0-4A99-8DC0-B11E82FC425D}"/>
              </a:ext>
            </a:extLst>
          </p:cNvPr>
          <p:cNvSpPr txBox="1"/>
          <p:nvPr/>
        </p:nvSpPr>
        <p:spPr>
          <a:xfrm>
            <a:off x="3769484" y="4971700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8" name="Google Shape;145;p10">
            <a:extLst>
              <a:ext uri="{FF2B5EF4-FFF2-40B4-BE49-F238E27FC236}">
                <a16:creationId xmlns:a16="http://schemas.microsoft.com/office/drawing/2014/main" id="{EFED9165-DC97-4DA7-B06B-9477496BBB2B}"/>
              </a:ext>
            </a:extLst>
          </p:cNvPr>
          <p:cNvSpPr txBox="1"/>
          <p:nvPr/>
        </p:nvSpPr>
        <p:spPr>
          <a:xfrm>
            <a:off x="5859400" y="1718210"/>
            <a:ext cx="4732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" name="Google Shape;131;p10">
            <a:extLst>
              <a:ext uri="{FF2B5EF4-FFF2-40B4-BE49-F238E27FC236}">
                <a16:creationId xmlns:a16="http://schemas.microsoft.com/office/drawing/2014/main" id="{FBAF1D40-35DC-4FE8-B970-7F3F9A9DD564}"/>
              </a:ext>
            </a:extLst>
          </p:cNvPr>
          <p:cNvSpPr/>
          <p:nvPr/>
        </p:nvSpPr>
        <p:spPr>
          <a:xfrm>
            <a:off x="5308668" y="5321033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14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" name="Google Shape;134;p10">
            <a:extLst>
              <a:ext uri="{FF2B5EF4-FFF2-40B4-BE49-F238E27FC236}">
                <a16:creationId xmlns:a16="http://schemas.microsoft.com/office/drawing/2014/main" id="{6D039254-6C42-436C-BCC0-36B71E22ACBC}"/>
              </a:ext>
            </a:extLst>
          </p:cNvPr>
          <p:cNvSpPr/>
          <p:nvPr/>
        </p:nvSpPr>
        <p:spPr>
          <a:xfrm>
            <a:off x="6267201" y="5354899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5" name="Google Shape;134;p10">
            <a:extLst>
              <a:ext uri="{FF2B5EF4-FFF2-40B4-BE49-F238E27FC236}">
                <a16:creationId xmlns:a16="http://schemas.microsoft.com/office/drawing/2014/main" id="{A6509CFE-6E86-4519-B25C-580C7CD66DF1}"/>
              </a:ext>
            </a:extLst>
          </p:cNvPr>
          <p:cNvSpPr/>
          <p:nvPr/>
        </p:nvSpPr>
        <p:spPr>
          <a:xfrm>
            <a:off x="7813822" y="5304100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6" name="Google Shape;134;p10">
            <a:extLst>
              <a:ext uri="{FF2B5EF4-FFF2-40B4-BE49-F238E27FC236}">
                <a16:creationId xmlns:a16="http://schemas.microsoft.com/office/drawing/2014/main" id="{4A11285C-FBF9-4214-B8B1-D8D49EEB1818}"/>
              </a:ext>
            </a:extLst>
          </p:cNvPr>
          <p:cNvSpPr/>
          <p:nvPr/>
        </p:nvSpPr>
        <p:spPr>
          <a:xfrm>
            <a:off x="8947882" y="5298282"/>
            <a:ext cx="719600" cy="7028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58" name="Google Shape;142;p10">
            <a:extLst>
              <a:ext uri="{FF2B5EF4-FFF2-40B4-BE49-F238E27FC236}">
                <a16:creationId xmlns:a16="http://schemas.microsoft.com/office/drawing/2014/main" id="{449EC78A-9AB8-4D29-B7F3-609CE69754B4}"/>
              </a:ext>
            </a:extLst>
          </p:cNvPr>
          <p:cNvCxnSpPr>
            <a:cxnSpLocks/>
          </p:cNvCxnSpPr>
          <p:nvPr/>
        </p:nvCxnSpPr>
        <p:spPr>
          <a:xfrm>
            <a:off x="4919636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oogle Shape;143;p10">
            <a:extLst>
              <a:ext uri="{FF2B5EF4-FFF2-40B4-BE49-F238E27FC236}">
                <a16:creationId xmlns:a16="http://schemas.microsoft.com/office/drawing/2014/main" id="{B9F2A1D3-B5BC-4030-ADFA-B274E29D9948}"/>
              </a:ext>
            </a:extLst>
          </p:cNvPr>
          <p:cNvCxnSpPr>
            <a:cxnSpLocks/>
          </p:cNvCxnSpPr>
          <p:nvPr/>
        </p:nvCxnSpPr>
        <p:spPr>
          <a:xfrm flipH="1">
            <a:off x="6799630" y="4839589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oogle Shape;142;p10">
            <a:extLst>
              <a:ext uri="{FF2B5EF4-FFF2-40B4-BE49-F238E27FC236}">
                <a16:creationId xmlns:a16="http://schemas.microsoft.com/office/drawing/2014/main" id="{5E337E6B-D120-4FE4-B285-C6B90918A5D3}"/>
              </a:ext>
            </a:extLst>
          </p:cNvPr>
          <p:cNvCxnSpPr>
            <a:cxnSpLocks/>
          </p:cNvCxnSpPr>
          <p:nvPr/>
        </p:nvCxnSpPr>
        <p:spPr>
          <a:xfrm>
            <a:off x="7398399" y="4849096"/>
            <a:ext cx="5096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oogle Shape;143;p10">
            <a:extLst>
              <a:ext uri="{FF2B5EF4-FFF2-40B4-BE49-F238E27FC236}">
                <a16:creationId xmlns:a16="http://schemas.microsoft.com/office/drawing/2014/main" id="{9ED1876A-8B28-46FF-B735-504DC79FF7A0}"/>
              </a:ext>
            </a:extLst>
          </p:cNvPr>
          <p:cNvCxnSpPr>
            <a:cxnSpLocks/>
          </p:cNvCxnSpPr>
          <p:nvPr/>
        </p:nvCxnSpPr>
        <p:spPr>
          <a:xfrm flipH="1">
            <a:off x="9534419" y="4814188"/>
            <a:ext cx="588000" cy="577600"/>
          </a:xfrm>
          <a:prstGeom prst="straightConnector1">
            <a:avLst/>
          </a:prstGeom>
          <a:ln>
            <a:headEnd type="none" w="sm" len="sm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Google Shape;153;p10">
            <a:extLst>
              <a:ext uri="{FF2B5EF4-FFF2-40B4-BE49-F238E27FC236}">
                <a16:creationId xmlns:a16="http://schemas.microsoft.com/office/drawing/2014/main" id="{4561BDAB-A507-47CE-B24C-D83897257D4D}"/>
              </a:ext>
            </a:extLst>
          </p:cNvPr>
          <p:cNvSpPr txBox="1"/>
          <p:nvPr/>
        </p:nvSpPr>
        <p:spPr>
          <a:xfrm>
            <a:off x="5427773" y="493678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11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1" name="Google Shape;153;p10">
            <a:extLst>
              <a:ext uri="{FF2B5EF4-FFF2-40B4-BE49-F238E27FC236}">
                <a16:creationId xmlns:a16="http://schemas.microsoft.com/office/drawing/2014/main" id="{FCEB8495-C763-4388-A2A1-06D550B539A2}"/>
              </a:ext>
            </a:extLst>
          </p:cNvPr>
          <p:cNvSpPr txBox="1"/>
          <p:nvPr/>
        </p:nvSpPr>
        <p:spPr>
          <a:xfrm>
            <a:off x="6358516" y="493678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12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2" name="Google Shape;153;p10">
            <a:extLst>
              <a:ext uri="{FF2B5EF4-FFF2-40B4-BE49-F238E27FC236}">
                <a16:creationId xmlns:a16="http://schemas.microsoft.com/office/drawing/2014/main" id="{F17103FC-C0E2-43F5-A414-DAE9C8D6AFF3}"/>
              </a:ext>
            </a:extLst>
          </p:cNvPr>
          <p:cNvSpPr txBox="1"/>
          <p:nvPr/>
        </p:nvSpPr>
        <p:spPr>
          <a:xfrm>
            <a:off x="7864992" y="4910398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13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3" name="Google Shape;153;p10">
            <a:extLst>
              <a:ext uri="{FF2B5EF4-FFF2-40B4-BE49-F238E27FC236}">
                <a16:creationId xmlns:a16="http://schemas.microsoft.com/office/drawing/2014/main" id="{B387A392-95A7-41C0-9CBD-C2F08BED4596}"/>
              </a:ext>
            </a:extLst>
          </p:cNvPr>
          <p:cNvSpPr txBox="1"/>
          <p:nvPr/>
        </p:nvSpPr>
        <p:spPr>
          <a:xfrm>
            <a:off x="8947151" y="4890035"/>
            <a:ext cx="58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14</a:t>
            </a:r>
            <a:endParaRPr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850127-A99B-470C-A38A-6257501237E1}"/>
              </a:ext>
            </a:extLst>
          </p:cNvPr>
          <p:cNvSpPr txBox="1"/>
          <p:nvPr/>
        </p:nvSpPr>
        <p:spPr>
          <a:xfrm>
            <a:off x="8901285" y="6254343"/>
            <a:ext cx="2627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of nodes: 14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3BBB0D-5D1B-4B15-AD48-23F0702DDF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A35244-EB82-4D6C-B964-49843A7687D3}" type="datetime1">
              <a:rPr lang="en-US" smtClean="0"/>
              <a:t>4/19/2022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E56F7-4F15-4B11-AA7C-D0D540D4CE1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Heap Sort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A4D85-D835-4F9C-814D-F78FB3E182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5073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4902</Words>
  <Application>Microsoft Office PowerPoint</Application>
  <PresentationFormat>Widescreen</PresentationFormat>
  <Paragraphs>1777</Paragraphs>
  <Slides>77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Franklin Gothic Book</vt:lpstr>
      <vt:lpstr>Franklin Gothic Demi</vt:lpstr>
      <vt:lpstr>Roboto</vt:lpstr>
      <vt:lpstr>Times New Roman</vt:lpstr>
      <vt:lpstr>Wingdings</vt:lpstr>
      <vt:lpstr>Office Theme</vt:lpstr>
      <vt:lpstr>Theme1</vt:lpstr>
      <vt:lpstr>Course Code: CSC306/ CSE211 Course Title: Algorithms Group: 9</vt:lpstr>
      <vt:lpstr>Heap Sort</vt:lpstr>
      <vt:lpstr>Binary Heap Data Structure</vt:lpstr>
      <vt:lpstr>Root, Left &amp; Right Pseudocode</vt:lpstr>
      <vt:lpstr>Types of Binary Heaps</vt:lpstr>
      <vt:lpstr>Maintaining the Heap Property</vt:lpstr>
      <vt:lpstr>Max Heapify Pseudocode</vt:lpstr>
      <vt:lpstr>Simulation of Max Heapify</vt:lpstr>
      <vt:lpstr>Simulation of Max Heapify</vt:lpstr>
      <vt:lpstr>Simulation of Max Heapify</vt:lpstr>
      <vt:lpstr>Simulation of Max Heapify</vt:lpstr>
      <vt:lpstr>Building a Heap</vt:lpstr>
      <vt:lpstr>Building Max Heap Pseudocode</vt:lpstr>
      <vt:lpstr>Simulation of Build Max Heap Continued</vt:lpstr>
      <vt:lpstr>Simulation of Build Max Heap Continued</vt:lpstr>
      <vt:lpstr>Simulation of Build Max Heap Continued</vt:lpstr>
      <vt:lpstr>Simulation of Build Max Heap Continued</vt:lpstr>
      <vt:lpstr>Simulation of Build Max Heap Continued</vt:lpstr>
      <vt:lpstr>Simulation of Build Max Heap Continued</vt:lpstr>
      <vt:lpstr>Simulation of Build Max Heap Continued</vt:lpstr>
      <vt:lpstr>Simulation of Build Max Heap Continued</vt:lpstr>
      <vt:lpstr>Simulation of Build Max Heap Continued</vt:lpstr>
      <vt:lpstr>Simulation of Build Max Heap Continued</vt:lpstr>
      <vt:lpstr>Simulation of Build Max Heap Continued</vt:lpstr>
      <vt:lpstr>Heap Sort</vt:lpstr>
      <vt:lpstr>Heap Sort Pseudocode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Simulation of Heap Sort</vt:lpstr>
      <vt:lpstr>Heap Sort Algorithm Implementation</vt:lpstr>
      <vt:lpstr>Heap Sort Algorithm Implementation Continued</vt:lpstr>
      <vt:lpstr>Running Time of Max Heapify</vt:lpstr>
      <vt:lpstr>Complexity Analysis  of Max Heapify</vt:lpstr>
      <vt:lpstr>Complexity Analysis of Build Max Heap</vt:lpstr>
      <vt:lpstr>Complexity Analysis of Build Max Heap (Continued)</vt:lpstr>
      <vt:lpstr>Attributes of Heap Sort Algorithm</vt:lpstr>
      <vt:lpstr>Attributes of Heap Sort Algorithm (Continued)</vt:lpstr>
      <vt:lpstr>Pros and Cons of Heap Sort Algorithm</vt:lpstr>
      <vt:lpstr>Practical Uses of Heap Sort Algorithm</vt:lpstr>
      <vt:lpstr>Heap Sort Pseudo Code Explanation </vt:lpstr>
      <vt:lpstr>Heap Sort Algorithm Implementation Explanation </vt:lpstr>
      <vt:lpstr>References </vt:lpstr>
      <vt:lpstr>References </vt:lpstr>
      <vt:lpstr>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Code: CSC306/ CSC211 Course Title: Algorithms Group: 9</dc:title>
  <dc:creator>Rudrita Rahman</dc:creator>
  <cp:lastModifiedBy>Rudrita Rahman</cp:lastModifiedBy>
  <cp:revision>228</cp:revision>
  <dcterms:created xsi:type="dcterms:W3CDTF">2022-04-11T14:45:50Z</dcterms:created>
  <dcterms:modified xsi:type="dcterms:W3CDTF">2022-04-19T14:39:05Z</dcterms:modified>
</cp:coreProperties>
</file>